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7"/>
  </p:notesMasterIdLst>
  <p:sldIdLst>
    <p:sldId id="256" r:id="rId2"/>
    <p:sldId id="375" r:id="rId3"/>
    <p:sldId id="258" r:id="rId4"/>
    <p:sldId id="412" r:id="rId5"/>
    <p:sldId id="427" r:id="rId6"/>
    <p:sldId id="420" r:id="rId7"/>
    <p:sldId id="413" r:id="rId8"/>
    <p:sldId id="428" r:id="rId9"/>
    <p:sldId id="414" r:id="rId10"/>
    <p:sldId id="415" r:id="rId11"/>
    <p:sldId id="416" r:id="rId12"/>
    <p:sldId id="418" r:id="rId13"/>
    <p:sldId id="425" r:id="rId14"/>
    <p:sldId id="417" r:id="rId15"/>
    <p:sldId id="410" r:id="rId16"/>
    <p:sldId id="394" r:id="rId17"/>
    <p:sldId id="395" r:id="rId18"/>
    <p:sldId id="419" r:id="rId19"/>
    <p:sldId id="396" r:id="rId20"/>
    <p:sldId id="421" r:id="rId21"/>
    <p:sldId id="422" r:id="rId22"/>
    <p:sldId id="423" r:id="rId23"/>
    <p:sldId id="424" r:id="rId24"/>
    <p:sldId id="426" r:id="rId25"/>
    <p:sldId id="41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98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3D719C-FFDC-4B01-B01E-F4DD9A7EA1D2}" type="datetimeFigureOut">
              <a:rPr lang="en-US"/>
              <a:pPr>
                <a:defRPr/>
              </a:pPr>
              <a:t>8/20/2018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9C3D8AE-659A-4EBF-9735-C7DBC65FA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25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>
                <a:gd name="T0" fmla="*/ 0 w 3625"/>
                <a:gd name="T1" fmla="*/ 1491 h 1492"/>
                <a:gd name="T2" fmla="*/ 0 w 3625"/>
                <a:gd name="T3" fmla="*/ 0 h 1492"/>
                <a:gd name="T4" fmla="*/ 171 w 3625"/>
                <a:gd name="T5" fmla="*/ 3 h 1492"/>
                <a:gd name="T6" fmla="*/ 355 w 3625"/>
                <a:gd name="T7" fmla="*/ 9 h 1492"/>
                <a:gd name="T8" fmla="*/ 499 w 3625"/>
                <a:gd name="T9" fmla="*/ 21 h 1492"/>
                <a:gd name="T10" fmla="*/ 650 w 3625"/>
                <a:gd name="T11" fmla="*/ 36 h 1492"/>
                <a:gd name="T12" fmla="*/ 809 w 3625"/>
                <a:gd name="T13" fmla="*/ 54 h 1492"/>
                <a:gd name="T14" fmla="*/ 957 w 3625"/>
                <a:gd name="T15" fmla="*/ 78 h 1492"/>
                <a:gd name="T16" fmla="*/ 1119 w 3625"/>
                <a:gd name="T17" fmla="*/ 105 h 1492"/>
                <a:gd name="T18" fmla="*/ 1261 w 3625"/>
                <a:gd name="T19" fmla="*/ 133 h 1492"/>
                <a:gd name="T20" fmla="*/ 1441 w 3625"/>
                <a:gd name="T21" fmla="*/ 175 h 1492"/>
                <a:gd name="T22" fmla="*/ 1598 w 3625"/>
                <a:gd name="T23" fmla="*/ 217 h 1492"/>
                <a:gd name="T24" fmla="*/ 1763 w 3625"/>
                <a:gd name="T25" fmla="*/ 269 h 1492"/>
                <a:gd name="T26" fmla="*/ 1887 w 3625"/>
                <a:gd name="T27" fmla="*/ 308 h 1492"/>
                <a:gd name="T28" fmla="*/ 2085 w 3625"/>
                <a:gd name="T29" fmla="*/ 384 h 1492"/>
                <a:gd name="T30" fmla="*/ 2230 w 3625"/>
                <a:gd name="T31" fmla="*/ 444 h 1492"/>
                <a:gd name="T32" fmla="*/ 2456 w 3625"/>
                <a:gd name="T33" fmla="*/ 547 h 1492"/>
                <a:gd name="T34" fmla="*/ 2666 w 3625"/>
                <a:gd name="T35" fmla="*/ 662 h 1492"/>
                <a:gd name="T36" fmla="*/ 2859 w 3625"/>
                <a:gd name="T37" fmla="*/ 786 h 1492"/>
                <a:gd name="T38" fmla="*/ 3046 w 3625"/>
                <a:gd name="T39" fmla="*/ 920 h 1492"/>
                <a:gd name="T40" fmla="*/ 3193 w 3625"/>
                <a:gd name="T41" fmla="*/ 1038 h 1492"/>
                <a:gd name="T42" fmla="*/ 3332 w 3625"/>
                <a:gd name="T43" fmla="*/ 1168 h 1492"/>
                <a:gd name="T44" fmla="*/ 3440 w 3625"/>
                <a:gd name="T45" fmla="*/ 1280 h 1492"/>
                <a:gd name="T46" fmla="*/ 3524 w 3625"/>
                <a:gd name="T47" fmla="*/ 1380 h 1492"/>
                <a:gd name="T48" fmla="*/ 3624 w 3625"/>
                <a:gd name="T49" fmla="*/ 1491 h 1492"/>
                <a:gd name="T50" fmla="*/ 3608 w 3625"/>
                <a:gd name="T51" fmla="*/ 1491 h 1492"/>
                <a:gd name="T52" fmla="*/ 0 w 3625"/>
                <a:gd name="T53" fmla="*/ 1491 h 14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>
                <a:gd name="T0" fmla="*/ 2718 w 5143"/>
                <a:gd name="T1" fmla="*/ 405 h 1902"/>
                <a:gd name="T2" fmla="*/ 2466 w 5143"/>
                <a:gd name="T3" fmla="*/ 333 h 1902"/>
                <a:gd name="T4" fmla="*/ 2202 w 5143"/>
                <a:gd name="T5" fmla="*/ 261 h 1902"/>
                <a:gd name="T6" fmla="*/ 1929 w 5143"/>
                <a:gd name="T7" fmla="*/ 198 h 1902"/>
                <a:gd name="T8" fmla="*/ 1695 w 5143"/>
                <a:gd name="T9" fmla="*/ 153 h 1902"/>
                <a:gd name="T10" fmla="*/ 1434 w 5143"/>
                <a:gd name="T11" fmla="*/ 111 h 1902"/>
                <a:gd name="T12" fmla="*/ 1188 w 5143"/>
                <a:gd name="T13" fmla="*/ 75 h 1902"/>
                <a:gd name="T14" fmla="*/ 957 w 5143"/>
                <a:gd name="T15" fmla="*/ 48 h 1902"/>
                <a:gd name="T16" fmla="*/ 747 w 5143"/>
                <a:gd name="T17" fmla="*/ 30 h 1902"/>
                <a:gd name="T18" fmla="*/ 501 w 5143"/>
                <a:gd name="T19" fmla="*/ 15 h 1902"/>
                <a:gd name="T20" fmla="*/ 246 w 5143"/>
                <a:gd name="T21" fmla="*/ 3 h 1902"/>
                <a:gd name="T22" fmla="*/ 0 w 5143"/>
                <a:gd name="T23" fmla="*/ 0 h 1902"/>
                <a:gd name="T24" fmla="*/ 0 w 5143"/>
                <a:gd name="T25" fmla="*/ 275 h 1902"/>
                <a:gd name="T26" fmla="*/ 0 w 5143"/>
                <a:gd name="T27" fmla="*/ 345 h 1902"/>
                <a:gd name="T28" fmla="*/ 0 w 5143"/>
                <a:gd name="T29" fmla="*/ 275 h 1902"/>
                <a:gd name="T30" fmla="*/ 0 w 5143"/>
                <a:gd name="T31" fmla="*/ 342 h 1902"/>
                <a:gd name="T32" fmla="*/ 339 w 5143"/>
                <a:gd name="T33" fmla="*/ 351 h 1902"/>
                <a:gd name="T34" fmla="*/ 606 w 5143"/>
                <a:gd name="T35" fmla="*/ 372 h 1902"/>
                <a:gd name="T36" fmla="*/ 852 w 5143"/>
                <a:gd name="T37" fmla="*/ 399 h 1902"/>
                <a:gd name="T38" fmla="*/ 1068 w 5143"/>
                <a:gd name="T39" fmla="*/ 435 h 1902"/>
                <a:gd name="T40" fmla="*/ 1275 w 5143"/>
                <a:gd name="T41" fmla="*/ 474 h 1902"/>
                <a:gd name="T42" fmla="*/ 1545 w 5143"/>
                <a:gd name="T43" fmla="*/ 540 h 1902"/>
                <a:gd name="T44" fmla="*/ 1761 w 5143"/>
                <a:gd name="T45" fmla="*/ 603 h 1902"/>
                <a:gd name="T46" fmla="*/ 1971 w 5143"/>
                <a:gd name="T47" fmla="*/ 678 h 1902"/>
                <a:gd name="T48" fmla="*/ 2166 w 5143"/>
                <a:gd name="T49" fmla="*/ 747 h 1902"/>
                <a:gd name="T50" fmla="*/ 2397 w 5143"/>
                <a:gd name="T51" fmla="*/ 852 h 1902"/>
                <a:gd name="T52" fmla="*/ 2613 w 5143"/>
                <a:gd name="T53" fmla="*/ 960 h 1902"/>
                <a:gd name="T54" fmla="*/ 2832 w 5143"/>
                <a:gd name="T55" fmla="*/ 1095 h 1902"/>
                <a:gd name="T56" fmla="*/ 3012 w 5143"/>
                <a:gd name="T57" fmla="*/ 1212 h 1902"/>
                <a:gd name="T58" fmla="*/ 3186 w 5143"/>
                <a:gd name="T59" fmla="*/ 1347 h 1902"/>
                <a:gd name="T60" fmla="*/ 3351 w 5143"/>
                <a:gd name="T61" fmla="*/ 1497 h 1902"/>
                <a:gd name="T62" fmla="*/ 3480 w 5143"/>
                <a:gd name="T63" fmla="*/ 1629 h 1902"/>
                <a:gd name="T64" fmla="*/ 3612 w 5143"/>
                <a:gd name="T65" fmla="*/ 1785 h 1902"/>
                <a:gd name="T66" fmla="*/ 3699 w 5143"/>
                <a:gd name="T67" fmla="*/ 1901 h 1902"/>
                <a:gd name="T68" fmla="*/ 5142 w 5143"/>
                <a:gd name="T69" fmla="*/ 1901 h 1902"/>
                <a:gd name="T70" fmla="*/ 5076 w 5143"/>
                <a:gd name="T71" fmla="*/ 1827 h 1902"/>
                <a:gd name="T72" fmla="*/ 4968 w 5143"/>
                <a:gd name="T73" fmla="*/ 1707 h 1902"/>
                <a:gd name="T74" fmla="*/ 4797 w 5143"/>
                <a:gd name="T75" fmla="*/ 1539 h 1902"/>
                <a:gd name="T76" fmla="*/ 4617 w 5143"/>
                <a:gd name="T77" fmla="*/ 1383 h 1902"/>
                <a:gd name="T78" fmla="*/ 4410 w 5143"/>
                <a:gd name="T79" fmla="*/ 1221 h 1902"/>
                <a:gd name="T80" fmla="*/ 4185 w 5143"/>
                <a:gd name="T81" fmla="*/ 1071 h 1902"/>
                <a:gd name="T82" fmla="*/ 3960 w 5143"/>
                <a:gd name="T83" fmla="*/ 939 h 1902"/>
                <a:gd name="T84" fmla="*/ 3708 w 5143"/>
                <a:gd name="T85" fmla="*/ 801 h 1902"/>
                <a:gd name="T86" fmla="*/ 3492 w 5143"/>
                <a:gd name="T87" fmla="*/ 702 h 1902"/>
                <a:gd name="T88" fmla="*/ 3231 w 5143"/>
                <a:gd name="T89" fmla="*/ 588 h 1902"/>
                <a:gd name="T90" fmla="*/ 2964 w 5143"/>
                <a:gd name="T91" fmla="*/ 489 h 1902"/>
                <a:gd name="T92" fmla="*/ 2718 w 5143"/>
                <a:gd name="T93" fmla="*/ 405 h 19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>
                <a:gd name="T0" fmla="*/ 0 w 5760"/>
                <a:gd name="T1" fmla="*/ 0 h 2325"/>
                <a:gd name="T2" fmla="*/ 0 w 5760"/>
                <a:gd name="T3" fmla="*/ 339 h 2325"/>
                <a:gd name="T4" fmla="*/ 558 w 5760"/>
                <a:gd name="T5" fmla="*/ 357 h 2325"/>
                <a:gd name="T6" fmla="*/ 807 w 5760"/>
                <a:gd name="T7" fmla="*/ 375 h 2325"/>
                <a:gd name="T8" fmla="*/ 1056 w 5760"/>
                <a:gd name="T9" fmla="*/ 399 h 2325"/>
                <a:gd name="T10" fmla="*/ 1272 w 5760"/>
                <a:gd name="T11" fmla="*/ 426 h 2325"/>
                <a:gd name="T12" fmla="*/ 1539 w 5760"/>
                <a:gd name="T13" fmla="*/ 465 h 2325"/>
                <a:gd name="T14" fmla="*/ 1791 w 5760"/>
                <a:gd name="T15" fmla="*/ 510 h 2325"/>
                <a:gd name="T16" fmla="*/ 2076 w 5760"/>
                <a:gd name="T17" fmla="*/ 570 h 2325"/>
                <a:gd name="T18" fmla="*/ 2334 w 5760"/>
                <a:gd name="T19" fmla="*/ 630 h 2325"/>
                <a:gd name="T20" fmla="*/ 2544 w 5760"/>
                <a:gd name="T21" fmla="*/ 687 h 2325"/>
                <a:gd name="T22" fmla="*/ 2775 w 5760"/>
                <a:gd name="T23" fmla="*/ 759 h 2325"/>
                <a:gd name="T24" fmla="*/ 3003 w 5760"/>
                <a:gd name="T25" fmla="*/ 837 h 2325"/>
                <a:gd name="T26" fmla="*/ 3231 w 5760"/>
                <a:gd name="T27" fmla="*/ 924 h 2325"/>
                <a:gd name="T28" fmla="*/ 3438 w 5760"/>
                <a:gd name="T29" fmla="*/ 1005 h 2325"/>
                <a:gd name="T30" fmla="*/ 3663 w 5760"/>
                <a:gd name="T31" fmla="*/ 1110 h 2325"/>
                <a:gd name="T32" fmla="*/ 3903 w 5760"/>
                <a:gd name="T33" fmla="*/ 1233 h 2325"/>
                <a:gd name="T34" fmla="*/ 4149 w 5760"/>
                <a:gd name="T35" fmla="*/ 1374 h 2325"/>
                <a:gd name="T36" fmla="*/ 4353 w 5760"/>
                <a:gd name="T37" fmla="*/ 1506 h 2325"/>
                <a:gd name="T38" fmla="*/ 4491 w 5760"/>
                <a:gd name="T39" fmla="*/ 1602 h 2325"/>
                <a:gd name="T40" fmla="*/ 4668 w 5760"/>
                <a:gd name="T41" fmla="*/ 1740 h 2325"/>
                <a:gd name="T42" fmla="*/ 4824 w 5760"/>
                <a:gd name="T43" fmla="*/ 1875 h 2325"/>
                <a:gd name="T44" fmla="*/ 4968 w 5760"/>
                <a:gd name="T45" fmla="*/ 2016 h 2325"/>
                <a:gd name="T46" fmla="*/ 5100 w 5760"/>
                <a:gd name="T47" fmla="*/ 2154 h 2325"/>
                <a:gd name="T48" fmla="*/ 5238 w 5760"/>
                <a:gd name="T49" fmla="*/ 2324 h 2325"/>
                <a:gd name="T50" fmla="*/ 5759 w 5760"/>
                <a:gd name="T51" fmla="*/ 2324 h 2325"/>
                <a:gd name="T52" fmla="*/ 5759 w 5760"/>
                <a:gd name="T53" fmla="*/ 1245 h 2325"/>
                <a:gd name="T54" fmla="*/ 5580 w 5760"/>
                <a:gd name="T55" fmla="*/ 1119 h 2325"/>
                <a:gd name="T56" fmla="*/ 5400 w 5760"/>
                <a:gd name="T57" fmla="*/ 1020 h 2325"/>
                <a:gd name="T58" fmla="*/ 5205 w 5760"/>
                <a:gd name="T59" fmla="*/ 918 h 2325"/>
                <a:gd name="T60" fmla="*/ 5031 w 5760"/>
                <a:gd name="T61" fmla="*/ 837 h 2325"/>
                <a:gd name="T62" fmla="*/ 4866 w 5760"/>
                <a:gd name="T63" fmla="*/ 771 h 2325"/>
                <a:gd name="T64" fmla="*/ 4710 w 5760"/>
                <a:gd name="T65" fmla="*/ 711 h 2325"/>
                <a:gd name="T66" fmla="*/ 4545 w 5760"/>
                <a:gd name="T67" fmla="*/ 651 h 2325"/>
                <a:gd name="T68" fmla="*/ 4386 w 5760"/>
                <a:gd name="T69" fmla="*/ 600 h 2325"/>
                <a:gd name="T70" fmla="*/ 4248 w 5760"/>
                <a:gd name="T71" fmla="*/ 552 h 2325"/>
                <a:gd name="T72" fmla="*/ 3993 w 5760"/>
                <a:gd name="T73" fmla="*/ 483 h 2325"/>
                <a:gd name="T74" fmla="*/ 3777 w 5760"/>
                <a:gd name="T75" fmla="*/ 423 h 2325"/>
                <a:gd name="T76" fmla="*/ 3564 w 5760"/>
                <a:gd name="T77" fmla="*/ 375 h 2325"/>
                <a:gd name="T78" fmla="*/ 3282 w 5760"/>
                <a:gd name="T79" fmla="*/ 312 h 2325"/>
                <a:gd name="T80" fmla="*/ 3003 w 5760"/>
                <a:gd name="T81" fmla="*/ 261 h 2325"/>
                <a:gd name="T82" fmla="*/ 2733 w 5760"/>
                <a:gd name="T83" fmla="*/ 213 h 2325"/>
                <a:gd name="T84" fmla="*/ 2451 w 5760"/>
                <a:gd name="T85" fmla="*/ 171 h 2325"/>
                <a:gd name="T86" fmla="*/ 2211 w 5760"/>
                <a:gd name="T87" fmla="*/ 138 h 2325"/>
                <a:gd name="T88" fmla="*/ 1974 w 5760"/>
                <a:gd name="T89" fmla="*/ 108 h 2325"/>
                <a:gd name="T90" fmla="*/ 1665 w 5760"/>
                <a:gd name="T91" fmla="*/ 81 h 2325"/>
                <a:gd name="T92" fmla="*/ 1437 w 5760"/>
                <a:gd name="T93" fmla="*/ 60 h 2325"/>
                <a:gd name="T94" fmla="*/ 1125 w 5760"/>
                <a:gd name="T95" fmla="*/ 36 h 2325"/>
                <a:gd name="T96" fmla="*/ 828 w 5760"/>
                <a:gd name="T97" fmla="*/ 21 h 2325"/>
                <a:gd name="T98" fmla="*/ 558 w 5760"/>
                <a:gd name="T99" fmla="*/ 12 h 2325"/>
                <a:gd name="T100" fmla="*/ 282 w 5760"/>
                <a:gd name="T101" fmla="*/ 3 h 2325"/>
                <a:gd name="T102" fmla="*/ 0 w 5760"/>
                <a:gd name="T103" fmla="*/ 0 h 23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>
                <a:gd name="T0" fmla="*/ 0 w 5760"/>
                <a:gd name="T1" fmla="*/ 0 h 1573"/>
                <a:gd name="T2" fmla="*/ 0 w 5760"/>
                <a:gd name="T3" fmla="*/ 351 h 1573"/>
                <a:gd name="T4" fmla="*/ 282 w 5760"/>
                <a:gd name="T5" fmla="*/ 357 h 1573"/>
                <a:gd name="T6" fmla="*/ 627 w 5760"/>
                <a:gd name="T7" fmla="*/ 363 h 1573"/>
                <a:gd name="T8" fmla="*/ 960 w 5760"/>
                <a:gd name="T9" fmla="*/ 375 h 1573"/>
                <a:gd name="T10" fmla="*/ 1218 w 5760"/>
                <a:gd name="T11" fmla="*/ 393 h 1573"/>
                <a:gd name="T12" fmla="*/ 1470 w 5760"/>
                <a:gd name="T13" fmla="*/ 411 h 1573"/>
                <a:gd name="T14" fmla="*/ 1746 w 5760"/>
                <a:gd name="T15" fmla="*/ 435 h 1573"/>
                <a:gd name="T16" fmla="*/ 2022 w 5760"/>
                <a:gd name="T17" fmla="*/ 462 h 1573"/>
                <a:gd name="T18" fmla="*/ 2340 w 5760"/>
                <a:gd name="T19" fmla="*/ 504 h 1573"/>
                <a:gd name="T20" fmla="*/ 2664 w 5760"/>
                <a:gd name="T21" fmla="*/ 549 h 1573"/>
                <a:gd name="T22" fmla="*/ 2952 w 5760"/>
                <a:gd name="T23" fmla="*/ 597 h 1573"/>
                <a:gd name="T24" fmla="*/ 3225 w 5760"/>
                <a:gd name="T25" fmla="*/ 648 h 1573"/>
                <a:gd name="T26" fmla="*/ 3513 w 5760"/>
                <a:gd name="T27" fmla="*/ 708 h 1573"/>
                <a:gd name="T28" fmla="*/ 3693 w 5760"/>
                <a:gd name="T29" fmla="*/ 750 h 1573"/>
                <a:gd name="T30" fmla="*/ 3936 w 5760"/>
                <a:gd name="T31" fmla="*/ 810 h 1573"/>
                <a:gd name="T32" fmla="*/ 4095 w 5760"/>
                <a:gd name="T33" fmla="*/ 855 h 1573"/>
                <a:gd name="T34" fmla="*/ 4281 w 5760"/>
                <a:gd name="T35" fmla="*/ 909 h 1573"/>
                <a:gd name="T36" fmla="*/ 4503 w 5760"/>
                <a:gd name="T37" fmla="*/ 981 h 1573"/>
                <a:gd name="T38" fmla="*/ 4704 w 5760"/>
                <a:gd name="T39" fmla="*/ 1053 h 1573"/>
                <a:gd name="T40" fmla="*/ 4911 w 5760"/>
                <a:gd name="T41" fmla="*/ 1131 h 1573"/>
                <a:gd name="T42" fmla="*/ 5073 w 5760"/>
                <a:gd name="T43" fmla="*/ 1197 h 1573"/>
                <a:gd name="T44" fmla="*/ 5256 w 5760"/>
                <a:gd name="T45" fmla="*/ 1281 h 1573"/>
                <a:gd name="T46" fmla="*/ 5475 w 5760"/>
                <a:gd name="T47" fmla="*/ 1401 h 1573"/>
                <a:gd name="T48" fmla="*/ 5628 w 5760"/>
                <a:gd name="T49" fmla="*/ 1482 h 1573"/>
                <a:gd name="T50" fmla="*/ 5759 w 5760"/>
                <a:gd name="T51" fmla="*/ 1572 h 1573"/>
                <a:gd name="T52" fmla="*/ 5759 w 5760"/>
                <a:gd name="T53" fmla="*/ 633 h 1573"/>
                <a:gd name="T54" fmla="*/ 5493 w 5760"/>
                <a:gd name="T55" fmla="*/ 570 h 1573"/>
                <a:gd name="T56" fmla="*/ 5214 w 5760"/>
                <a:gd name="T57" fmla="*/ 501 h 1573"/>
                <a:gd name="T58" fmla="*/ 4950 w 5760"/>
                <a:gd name="T59" fmla="*/ 444 h 1573"/>
                <a:gd name="T60" fmla="*/ 4701 w 5760"/>
                <a:gd name="T61" fmla="*/ 396 h 1573"/>
                <a:gd name="T62" fmla="*/ 4425 w 5760"/>
                <a:gd name="T63" fmla="*/ 348 h 1573"/>
                <a:gd name="T64" fmla="*/ 4110 w 5760"/>
                <a:gd name="T65" fmla="*/ 294 h 1573"/>
                <a:gd name="T66" fmla="*/ 3813 w 5760"/>
                <a:gd name="T67" fmla="*/ 252 h 1573"/>
                <a:gd name="T68" fmla="*/ 3549 w 5760"/>
                <a:gd name="T69" fmla="*/ 213 h 1573"/>
                <a:gd name="T70" fmla="*/ 3261 w 5760"/>
                <a:gd name="T71" fmla="*/ 183 h 1573"/>
                <a:gd name="T72" fmla="*/ 3015 w 5760"/>
                <a:gd name="T73" fmla="*/ 153 h 1573"/>
                <a:gd name="T74" fmla="*/ 2757 w 5760"/>
                <a:gd name="T75" fmla="*/ 129 h 1573"/>
                <a:gd name="T76" fmla="*/ 2520 w 5760"/>
                <a:gd name="T77" fmla="*/ 105 h 1573"/>
                <a:gd name="T78" fmla="*/ 2301 w 5760"/>
                <a:gd name="T79" fmla="*/ 87 h 1573"/>
                <a:gd name="T80" fmla="*/ 2013 w 5760"/>
                <a:gd name="T81" fmla="*/ 66 h 1573"/>
                <a:gd name="T82" fmla="*/ 1731 w 5760"/>
                <a:gd name="T83" fmla="*/ 48 h 1573"/>
                <a:gd name="T84" fmla="*/ 1524 w 5760"/>
                <a:gd name="T85" fmla="*/ 39 h 1573"/>
                <a:gd name="T86" fmla="*/ 1260 w 5760"/>
                <a:gd name="T87" fmla="*/ 27 h 1573"/>
                <a:gd name="T88" fmla="*/ 966 w 5760"/>
                <a:gd name="T89" fmla="*/ 15 h 1573"/>
                <a:gd name="T90" fmla="*/ 714 w 5760"/>
                <a:gd name="T91" fmla="*/ 12 h 1573"/>
                <a:gd name="T92" fmla="*/ 510 w 5760"/>
                <a:gd name="T93" fmla="*/ 6 h 1573"/>
                <a:gd name="T94" fmla="*/ 243 w 5760"/>
                <a:gd name="T95" fmla="*/ 0 h 1573"/>
                <a:gd name="T96" fmla="*/ 0 w 5760"/>
                <a:gd name="T97" fmla="*/ 0 h 15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>
                <a:gd name="T0" fmla="*/ 0 w 5760"/>
                <a:gd name="T1" fmla="*/ 0 h 970"/>
                <a:gd name="T2" fmla="*/ 0 w 5760"/>
                <a:gd name="T3" fmla="*/ 339 h 970"/>
                <a:gd name="T4" fmla="*/ 318 w 5760"/>
                <a:gd name="T5" fmla="*/ 342 h 970"/>
                <a:gd name="T6" fmla="*/ 591 w 5760"/>
                <a:gd name="T7" fmla="*/ 348 h 970"/>
                <a:gd name="T8" fmla="*/ 846 w 5760"/>
                <a:gd name="T9" fmla="*/ 354 h 970"/>
                <a:gd name="T10" fmla="*/ 1074 w 5760"/>
                <a:gd name="T11" fmla="*/ 360 h 970"/>
                <a:gd name="T12" fmla="*/ 1314 w 5760"/>
                <a:gd name="T13" fmla="*/ 366 h 970"/>
                <a:gd name="T14" fmla="*/ 1599 w 5760"/>
                <a:gd name="T15" fmla="*/ 381 h 970"/>
                <a:gd name="T16" fmla="*/ 1911 w 5760"/>
                <a:gd name="T17" fmla="*/ 399 h 970"/>
                <a:gd name="T18" fmla="*/ 2241 w 5760"/>
                <a:gd name="T19" fmla="*/ 420 h 970"/>
                <a:gd name="T20" fmla="*/ 2619 w 5760"/>
                <a:gd name="T21" fmla="*/ 453 h 970"/>
                <a:gd name="T22" fmla="*/ 2889 w 5760"/>
                <a:gd name="T23" fmla="*/ 477 h 970"/>
                <a:gd name="T24" fmla="*/ 3177 w 5760"/>
                <a:gd name="T25" fmla="*/ 507 h 970"/>
                <a:gd name="T26" fmla="*/ 3498 w 5760"/>
                <a:gd name="T27" fmla="*/ 543 h 970"/>
                <a:gd name="T28" fmla="*/ 3813 w 5760"/>
                <a:gd name="T29" fmla="*/ 585 h 970"/>
                <a:gd name="T30" fmla="*/ 4044 w 5760"/>
                <a:gd name="T31" fmla="*/ 618 h 970"/>
                <a:gd name="T32" fmla="*/ 4365 w 5760"/>
                <a:gd name="T33" fmla="*/ 669 h 970"/>
                <a:gd name="T34" fmla="*/ 4683 w 5760"/>
                <a:gd name="T35" fmla="*/ 726 h 970"/>
                <a:gd name="T36" fmla="*/ 4980 w 5760"/>
                <a:gd name="T37" fmla="*/ 786 h 970"/>
                <a:gd name="T38" fmla="*/ 5268 w 5760"/>
                <a:gd name="T39" fmla="*/ 846 h 970"/>
                <a:gd name="T40" fmla="*/ 5646 w 5760"/>
                <a:gd name="T41" fmla="*/ 942 h 970"/>
                <a:gd name="T42" fmla="*/ 5759 w 5760"/>
                <a:gd name="T43" fmla="*/ 969 h 970"/>
                <a:gd name="T44" fmla="*/ 5759 w 5760"/>
                <a:gd name="T45" fmla="*/ 0 h 970"/>
                <a:gd name="T46" fmla="*/ 0 w 5760"/>
                <a:gd name="T47" fmla="*/ 0 h 9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>
                <a:gd name="T0" fmla="*/ 0 w 5760"/>
                <a:gd name="T1" fmla="*/ 753 h 1060"/>
                <a:gd name="T2" fmla="*/ 0 w 5760"/>
                <a:gd name="T3" fmla="*/ 1059 h 1060"/>
                <a:gd name="T4" fmla="*/ 5759 w 5760"/>
                <a:gd name="T5" fmla="*/ 1059 h 1060"/>
                <a:gd name="T6" fmla="*/ 5759 w 5760"/>
                <a:gd name="T7" fmla="*/ 0 h 1060"/>
                <a:gd name="T8" fmla="*/ 5430 w 5760"/>
                <a:gd name="T9" fmla="*/ 0 h 1060"/>
                <a:gd name="T10" fmla="*/ 5298 w 5760"/>
                <a:gd name="T11" fmla="*/ 84 h 1060"/>
                <a:gd name="T12" fmla="*/ 5136 w 5760"/>
                <a:gd name="T13" fmla="*/ 159 h 1060"/>
                <a:gd name="T14" fmla="*/ 4968 w 5760"/>
                <a:gd name="T15" fmla="*/ 222 h 1060"/>
                <a:gd name="T16" fmla="*/ 4812 w 5760"/>
                <a:gd name="T17" fmla="*/ 267 h 1060"/>
                <a:gd name="T18" fmla="*/ 4626 w 5760"/>
                <a:gd name="T19" fmla="*/ 324 h 1060"/>
                <a:gd name="T20" fmla="*/ 4440 w 5760"/>
                <a:gd name="T21" fmla="*/ 366 h 1060"/>
                <a:gd name="T22" fmla="*/ 4230 w 5760"/>
                <a:gd name="T23" fmla="*/ 414 h 1060"/>
                <a:gd name="T24" fmla="*/ 3939 w 5760"/>
                <a:gd name="T25" fmla="*/ 468 h 1060"/>
                <a:gd name="T26" fmla="*/ 3711 w 5760"/>
                <a:gd name="T27" fmla="*/ 504 h 1060"/>
                <a:gd name="T28" fmla="*/ 3441 w 5760"/>
                <a:gd name="T29" fmla="*/ 543 h 1060"/>
                <a:gd name="T30" fmla="*/ 3189 w 5760"/>
                <a:gd name="T31" fmla="*/ 579 h 1060"/>
                <a:gd name="T32" fmla="*/ 2925 w 5760"/>
                <a:gd name="T33" fmla="*/ 606 h 1060"/>
                <a:gd name="T34" fmla="*/ 2679 w 5760"/>
                <a:gd name="T35" fmla="*/ 633 h 1060"/>
                <a:gd name="T36" fmla="*/ 2418 w 5760"/>
                <a:gd name="T37" fmla="*/ 654 h 1060"/>
                <a:gd name="T38" fmla="*/ 2142 w 5760"/>
                <a:gd name="T39" fmla="*/ 675 h 1060"/>
                <a:gd name="T40" fmla="*/ 1896 w 5760"/>
                <a:gd name="T41" fmla="*/ 693 h 1060"/>
                <a:gd name="T42" fmla="*/ 1647 w 5760"/>
                <a:gd name="T43" fmla="*/ 708 h 1060"/>
                <a:gd name="T44" fmla="*/ 1404 w 5760"/>
                <a:gd name="T45" fmla="*/ 720 h 1060"/>
                <a:gd name="T46" fmla="*/ 1170 w 5760"/>
                <a:gd name="T47" fmla="*/ 732 h 1060"/>
                <a:gd name="T48" fmla="*/ 906 w 5760"/>
                <a:gd name="T49" fmla="*/ 738 h 1060"/>
                <a:gd name="T50" fmla="*/ 534 w 5760"/>
                <a:gd name="T51" fmla="*/ 747 h 1060"/>
                <a:gd name="T52" fmla="*/ 201 w 5760"/>
                <a:gd name="T53" fmla="*/ 753 h 1060"/>
                <a:gd name="T54" fmla="*/ 0 w 5760"/>
                <a:gd name="T55" fmla="*/ 753 h 10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>
                <a:gd name="T0" fmla="*/ 0 w 5284"/>
                <a:gd name="T1" fmla="*/ 366 h 673"/>
                <a:gd name="T2" fmla="*/ 0 w 5284"/>
                <a:gd name="T3" fmla="*/ 672 h 673"/>
                <a:gd name="T4" fmla="*/ 303 w 5284"/>
                <a:gd name="T5" fmla="*/ 672 h 673"/>
                <a:gd name="T6" fmla="*/ 723 w 5284"/>
                <a:gd name="T7" fmla="*/ 663 h 673"/>
                <a:gd name="T8" fmla="*/ 1020 w 5284"/>
                <a:gd name="T9" fmla="*/ 654 h 673"/>
                <a:gd name="T10" fmla="*/ 1302 w 5284"/>
                <a:gd name="T11" fmla="*/ 642 h 673"/>
                <a:gd name="T12" fmla="*/ 1554 w 5284"/>
                <a:gd name="T13" fmla="*/ 630 h 673"/>
                <a:gd name="T14" fmla="*/ 1779 w 5284"/>
                <a:gd name="T15" fmla="*/ 615 h 673"/>
                <a:gd name="T16" fmla="*/ 1962 w 5284"/>
                <a:gd name="T17" fmla="*/ 606 h 673"/>
                <a:gd name="T18" fmla="*/ 2193 w 5284"/>
                <a:gd name="T19" fmla="*/ 588 h 673"/>
                <a:gd name="T20" fmla="*/ 2448 w 5284"/>
                <a:gd name="T21" fmla="*/ 570 h 673"/>
                <a:gd name="T22" fmla="*/ 2700 w 5284"/>
                <a:gd name="T23" fmla="*/ 546 h 673"/>
                <a:gd name="T24" fmla="*/ 2904 w 5284"/>
                <a:gd name="T25" fmla="*/ 528 h 673"/>
                <a:gd name="T26" fmla="*/ 3138 w 5284"/>
                <a:gd name="T27" fmla="*/ 498 h 673"/>
                <a:gd name="T28" fmla="*/ 3324 w 5284"/>
                <a:gd name="T29" fmla="*/ 474 h 673"/>
                <a:gd name="T30" fmla="*/ 3534 w 5284"/>
                <a:gd name="T31" fmla="*/ 447 h 673"/>
                <a:gd name="T32" fmla="*/ 3735 w 5284"/>
                <a:gd name="T33" fmla="*/ 420 h 673"/>
                <a:gd name="T34" fmla="*/ 3933 w 5284"/>
                <a:gd name="T35" fmla="*/ 384 h 673"/>
                <a:gd name="T36" fmla="*/ 4116 w 5284"/>
                <a:gd name="T37" fmla="*/ 351 h 673"/>
                <a:gd name="T38" fmla="*/ 4266 w 5284"/>
                <a:gd name="T39" fmla="*/ 318 h 673"/>
                <a:gd name="T40" fmla="*/ 4446 w 5284"/>
                <a:gd name="T41" fmla="*/ 279 h 673"/>
                <a:gd name="T42" fmla="*/ 4620 w 5284"/>
                <a:gd name="T43" fmla="*/ 237 h 673"/>
                <a:gd name="T44" fmla="*/ 4779 w 5284"/>
                <a:gd name="T45" fmla="*/ 192 h 673"/>
                <a:gd name="T46" fmla="*/ 4920 w 5284"/>
                <a:gd name="T47" fmla="*/ 147 h 673"/>
                <a:gd name="T48" fmla="*/ 5085 w 5284"/>
                <a:gd name="T49" fmla="*/ 90 h 673"/>
                <a:gd name="T50" fmla="*/ 5193 w 5284"/>
                <a:gd name="T51" fmla="*/ 42 h 673"/>
                <a:gd name="T52" fmla="*/ 5283 w 5284"/>
                <a:gd name="T53" fmla="*/ 0 h 673"/>
                <a:gd name="T54" fmla="*/ 3201 w 5284"/>
                <a:gd name="T55" fmla="*/ 0 h 673"/>
                <a:gd name="T56" fmla="*/ 2982 w 5284"/>
                <a:gd name="T57" fmla="*/ 57 h 673"/>
                <a:gd name="T58" fmla="*/ 2775 w 5284"/>
                <a:gd name="T59" fmla="*/ 108 h 673"/>
                <a:gd name="T60" fmla="*/ 2562 w 5284"/>
                <a:gd name="T61" fmla="*/ 150 h 673"/>
                <a:gd name="T62" fmla="*/ 2397 w 5284"/>
                <a:gd name="T63" fmla="*/ 183 h 673"/>
                <a:gd name="T64" fmla="*/ 2205 w 5284"/>
                <a:gd name="T65" fmla="*/ 213 h 673"/>
                <a:gd name="T66" fmla="*/ 2001 w 5284"/>
                <a:gd name="T67" fmla="*/ 243 h 673"/>
                <a:gd name="T68" fmla="*/ 1776 w 5284"/>
                <a:gd name="T69" fmla="*/ 273 h 673"/>
                <a:gd name="T70" fmla="*/ 1536 w 5284"/>
                <a:gd name="T71" fmla="*/ 297 h 673"/>
                <a:gd name="T72" fmla="*/ 1344 w 5284"/>
                <a:gd name="T73" fmla="*/ 312 h 673"/>
                <a:gd name="T74" fmla="*/ 1134 w 5284"/>
                <a:gd name="T75" fmla="*/ 330 h 673"/>
                <a:gd name="T76" fmla="*/ 921 w 5284"/>
                <a:gd name="T77" fmla="*/ 342 h 673"/>
                <a:gd name="T78" fmla="*/ 696 w 5284"/>
                <a:gd name="T79" fmla="*/ 354 h 673"/>
                <a:gd name="T80" fmla="*/ 501 w 5284"/>
                <a:gd name="T81" fmla="*/ 360 h 673"/>
                <a:gd name="T82" fmla="*/ 279 w 5284"/>
                <a:gd name="T83" fmla="*/ 366 h 673"/>
                <a:gd name="T84" fmla="*/ 99 w 5284"/>
                <a:gd name="T85" fmla="*/ 369 h 673"/>
                <a:gd name="T86" fmla="*/ 0 w 5284"/>
                <a:gd name="T87" fmla="*/ 366 h 6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>
                <a:gd name="T0" fmla="*/ 0 w 2884"/>
                <a:gd name="T1" fmla="*/ 0 h 286"/>
                <a:gd name="T2" fmla="*/ 0 w 2884"/>
                <a:gd name="T3" fmla="*/ 285 h 286"/>
                <a:gd name="T4" fmla="*/ 192 w 2884"/>
                <a:gd name="T5" fmla="*/ 285 h 286"/>
                <a:gd name="T6" fmla="*/ 384 w 2884"/>
                <a:gd name="T7" fmla="*/ 282 h 286"/>
                <a:gd name="T8" fmla="*/ 579 w 2884"/>
                <a:gd name="T9" fmla="*/ 276 h 286"/>
                <a:gd name="T10" fmla="*/ 789 w 2884"/>
                <a:gd name="T11" fmla="*/ 267 h 286"/>
                <a:gd name="T12" fmla="*/ 999 w 2884"/>
                <a:gd name="T13" fmla="*/ 258 h 286"/>
                <a:gd name="T14" fmla="*/ 1161 w 2884"/>
                <a:gd name="T15" fmla="*/ 246 h 286"/>
                <a:gd name="T16" fmla="*/ 1302 w 2884"/>
                <a:gd name="T17" fmla="*/ 234 h 286"/>
                <a:gd name="T18" fmla="*/ 1458 w 2884"/>
                <a:gd name="T19" fmla="*/ 222 h 286"/>
                <a:gd name="T20" fmla="*/ 1665 w 2884"/>
                <a:gd name="T21" fmla="*/ 201 h 286"/>
                <a:gd name="T22" fmla="*/ 1992 w 2884"/>
                <a:gd name="T23" fmla="*/ 159 h 286"/>
                <a:gd name="T24" fmla="*/ 2301 w 2884"/>
                <a:gd name="T25" fmla="*/ 117 h 286"/>
                <a:gd name="T26" fmla="*/ 2604 w 2884"/>
                <a:gd name="T27" fmla="*/ 60 h 286"/>
                <a:gd name="T28" fmla="*/ 2883 w 2884"/>
                <a:gd name="T29" fmla="*/ 0 h 286"/>
                <a:gd name="T30" fmla="*/ 0 w 2884"/>
                <a:gd name="T31" fmla="*/ 0 h 2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102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1021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2B4AD-A71F-4EBE-82B9-172B47305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07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A270B-CB84-4A7C-80BC-B14F6BA02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1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DBF43-3939-463A-9D17-493FCFE20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57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4BE6A-0D00-4ECB-9824-9B05F826E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93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DC290-BF44-4A56-9A14-3B7DCFEAC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97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1D4C3-74EA-4B19-924D-9AC7EB4A4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87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988B7-7480-40CE-8F84-9808620DD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7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7FBB-D179-4CD7-B5B4-3197C7CFB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0736D-3672-42E3-B428-6BFAEBCAC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6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6D566-E568-414B-8CA3-B022E1D1B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7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56C49-DAE9-42A9-A541-41C1BCF4E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79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0D432-A250-4437-89DE-8B8CEC927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31D1-04D9-45B2-B0E5-E96481EBC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3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518A-1926-4DA5-99FE-E73E8DAC8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3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C7A0B-2CC1-4D63-BDDF-00B060EDB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2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169987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>
                <a:gd name="T0" fmla="*/ 0 w 3625"/>
                <a:gd name="T1" fmla="*/ 1491 h 1492"/>
                <a:gd name="T2" fmla="*/ 0 w 3625"/>
                <a:gd name="T3" fmla="*/ 0 h 1492"/>
                <a:gd name="T4" fmla="*/ 171 w 3625"/>
                <a:gd name="T5" fmla="*/ 3 h 1492"/>
                <a:gd name="T6" fmla="*/ 355 w 3625"/>
                <a:gd name="T7" fmla="*/ 9 h 1492"/>
                <a:gd name="T8" fmla="*/ 499 w 3625"/>
                <a:gd name="T9" fmla="*/ 21 h 1492"/>
                <a:gd name="T10" fmla="*/ 650 w 3625"/>
                <a:gd name="T11" fmla="*/ 36 h 1492"/>
                <a:gd name="T12" fmla="*/ 809 w 3625"/>
                <a:gd name="T13" fmla="*/ 54 h 1492"/>
                <a:gd name="T14" fmla="*/ 957 w 3625"/>
                <a:gd name="T15" fmla="*/ 78 h 1492"/>
                <a:gd name="T16" fmla="*/ 1119 w 3625"/>
                <a:gd name="T17" fmla="*/ 105 h 1492"/>
                <a:gd name="T18" fmla="*/ 1261 w 3625"/>
                <a:gd name="T19" fmla="*/ 133 h 1492"/>
                <a:gd name="T20" fmla="*/ 1441 w 3625"/>
                <a:gd name="T21" fmla="*/ 175 h 1492"/>
                <a:gd name="T22" fmla="*/ 1598 w 3625"/>
                <a:gd name="T23" fmla="*/ 217 h 1492"/>
                <a:gd name="T24" fmla="*/ 1763 w 3625"/>
                <a:gd name="T25" fmla="*/ 269 h 1492"/>
                <a:gd name="T26" fmla="*/ 1887 w 3625"/>
                <a:gd name="T27" fmla="*/ 308 h 1492"/>
                <a:gd name="T28" fmla="*/ 2085 w 3625"/>
                <a:gd name="T29" fmla="*/ 384 h 1492"/>
                <a:gd name="T30" fmla="*/ 2230 w 3625"/>
                <a:gd name="T31" fmla="*/ 444 h 1492"/>
                <a:gd name="T32" fmla="*/ 2456 w 3625"/>
                <a:gd name="T33" fmla="*/ 547 h 1492"/>
                <a:gd name="T34" fmla="*/ 2666 w 3625"/>
                <a:gd name="T35" fmla="*/ 662 h 1492"/>
                <a:gd name="T36" fmla="*/ 2859 w 3625"/>
                <a:gd name="T37" fmla="*/ 786 h 1492"/>
                <a:gd name="T38" fmla="*/ 3046 w 3625"/>
                <a:gd name="T39" fmla="*/ 920 h 1492"/>
                <a:gd name="T40" fmla="*/ 3193 w 3625"/>
                <a:gd name="T41" fmla="*/ 1038 h 1492"/>
                <a:gd name="T42" fmla="*/ 3332 w 3625"/>
                <a:gd name="T43" fmla="*/ 1168 h 1492"/>
                <a:gd name="T44" fmla="*/ 3440 w 3625"/>
                <a:gd name="T45" fmla="*/ 1280 h 1492"/>
                <a:gd name="T46" fmla="*/ 3524 w 3625"/>
                <a:gd name="T47" fmla="*/ 1380 h 1492"/>
                <a:gd name="T48" fmla="*/ 3624 w 3625"/>
                <a:gd name="T49" fmla="*/ 1491 h 1492"/>
                <a:gd name="T50" fmla="*/ 3608 w 3625"/>
                <a:gd name="T51" fmla="*/ 1491 h 1492"/>
                <a:gd name="T52" fmla="*/ 0 w 3625"/>
                <a:gd name="T53" fmla="*/ 1491 h 14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>
                <a:gd name="T0" fmla="*/ 2718 w 5143"/>
                <a:gd name="T1" fmla="*/ 405 h 1902"/>
                <a:gd name="T2" fmla="*/ 2466 w 5143"/>
                <a:gd name="T3" fmla="*/ 333 h 1902"/>
                <a:gd name="T4" fmla="*/ 2202 w 5143"/>
                <a:gd name="T5" fmla="*/ 261 h 1902"/>
                <a:gd name="T6" fmla="*/ 1929 w 5143"/>
                <a:gd name="T7" fmla="*/ 198 h 1902"/>
                <a:gd name="T8" fmla="*/ 1695 w 5143"/>
                <a:gd name="T9" fmla="*/ 153 h 1902"/>
                <a:gd name="T10" fmla="*/ 1434 w 5143"/>
                <a:gd name="T11" fmla="*/ 111 h 1902"/>
                <a:gd name="T12" fmla="*/ 1188 w 5143"/>
                <a:gd name="T13" fmla="*/ 75 h 1902"/>
                <a:gd name="T14" fmla="*/ 957 w 5143"/>
                <a:gd name="T15" fmla="*/ 48 h 1902"/>
                <a:gd name="T16" fmla="*/ 747 w 5143"/>
                <a:gd name="T17" fmla="*/ 30 h 1902"/>
                <a:gd name="T18" fmla="*/ 501 w 5143"/>
                <a:gd name="T19" fmla="*/ 15 h 1902"/>
                <a:gd name="T20" fmla="*/ 246 w 5143"/>
                <a:gd name="T21" fmla="*/ 3 h 1902"/>
                <a:gd name="T22" fmla="*/ 0 w 5143"/>
                <a:gd name="T23" fmla="*/ 0 h 1902"/>
                <a:gd name="T24" fmla="*/ 0 w 5143"/>
                <a:gd name="T25" fmla="*/ 275 h 1902"/>
                <a:gd name="T26" fmla="*/ 0 w 5143"/>
                <a:gd name="T27" fmla="*/ 345 h 1902"/>
                <a:gd name="T28" fmla="*/ 0 w 5143"/>
                <a:gd name="T29" fmla="*/ 275 h 1902"/>
                <a:gd name="T30" fmla="*/ 0 w 5143"/>
                <a:gd name="T31" fmla="*/ 342 h 1902"/>
                <a:gd name="T32" fmla="*/ 339 w 5143"/>
                <a:gd name="T33" fmla="*/ 351 h 1902"/>
                <a:gd name="T34" fmla="*/ 606 w 5143"/>
                <a:gd name="T35" fmla="*/ 372 h 1902"/>
                <a:gd name="T36" fmla="*/ 852 w 5143"/>
                <a:gd name="T37" fmla="*/ 399 h 1902"/>
                <a:gd name="T38" fmla="*/ 1068 w 5143"/>
                <a:gd name="T39" fmla="*/ 435 h 1902"/>
                <a:gd name="T40" fmla="*/ 1275 w 5143"/>
                <a:gd name="T41" fmla="*/ 474 h 1902"/>
                <a:gd name="T42" fmla="*/ 1545 w 5143"/>
                <a:gd name="T43" fmla="*/ 540 h 1902"/>
                <a:gd name="T44" fmla="*/ 1761 w 5143"/>
                <a:gd name="T45" fmla="*/ 603 h 1902"/>
                <a:gd name="T46" fmla="*/ 1971 w 5143"/>
                <a:gd name="T47" fmla="*/ 678 h 1902"/>
                <a:gd name="T48" fmla="*/ 2166 w 5143"/>
                <a:gd name="T49" fmla="*/ 747 h 1902"/>
                <a:gd name="T50" fmla="*/ 2397 w 5143"/>
                <a:gd name="T51" fmla="*/ 852 h 1902"/>
                <a:gd name="T52" fmla="*/ 2613 w 5143"/>
                <a:gd name="T53" fmla="*/ 960 h 1902"/>
                <a:gd name="T54" fmla="*/ 2832 w 5143"/>
                <a:gd name="T55" fmla="*/ 1095 h 1902"/>
                <a:gd name="T56" fmla="*/ 3012 w 5143"/>
                <a:gd name="T57" fmla="*/ 1212 h 1902"/>
                <a:gd name="T58" fmla="*/ 3186 w 5143"/>
                <a:gd name="T59" fmla="*/ 1347 h 1902"/>
                <a:gd name="T60" fmla="*/ 3351 w 5143"/>
                <a:gd name="T61" fmla="*/ 1497 h 1902"/>
                <a:gd name="T62" fmla="*/ 3480 w 5143"/>
                <a:gd name="T63" fmla="*/ 1629 h 1902"/>
                <a:gd name="T64" fmla="*/ 3612 w 5143"/>
                <a:gd name="T65" fmla="*/ 1785 h 1902"/>
                <a:gd name="T66" fmla="*/ 3699 w 5143"/>
                <a:gd name="T67" fmla="*/ 1901 h 1902"/>
                <a:gd name="T68" fmla="*/ 5142 w 5143"/>
                <a:gd name="T69" fmla="*/ 1901 h 1902"/>
                <a:gd name="T70" fmla="*/ 5076 w 5143"/>
                <a:gd name="T71" fmla="*/ 1827 h 1902"/>
                <a:gd name="T72" fmla="*/ 4968 w 5143"/>
                <a:gd name="T73" fmla="*/ 1707 h 1902"/>
                <a:gd name="T74" fmla="*/ 4797 w 5143"/>
                <a:gd name="T75" fmla="*/ 1539 h 1902"/>
                <a:gd name="T76" fmla="*/ 4617 w 5143"/>
                <a:gd name="T77" fmla="*/ 1383 h 1902"/>
                <a:gd name="T78" fmla="*/ 4410 w 5143"/>
                <a:gd name="T79" fmla="*/ 1221 h 1902"/>
                <a:gd name="T80" fmla="*/ 4185 w 5143"/>
                <a:gd name="T81" fmla="*/ 1071 h 1902"/>
                <a:gd name="T82" fmla="*/ 3960 w 5143"/>
                <a:gd name="T83" fmla="*/ 939 h 1902"/>
                <a:gd name="T84" fmla="*/ 3708 w 5143"/>
                <a:gd name="T85" fmla="*/ 801 h 1902"/>
                <a:gd name="T86" fmla="*/ 3492 w 5143"/>
                <a:gd name="T87" fmla="*/ 702 h 1902"/>
                <a:gd name="T88" fmla="*/ 3231 w 5143"/>
                <a:gd name="T89" fmla="*/ 588 h 1902"/>
                <a:gd name="T90" fmla="*/ 2964 w 5143"/>
                <a:gd name="T91" fmla="*/ 489 h 1902"/>
                <a:gd name="T92" fmla="*/ 2718 w 5143"/>
                <a:gd name="T93" fmla="*/ 405 h 19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>
                <a:gd name="T0" fmla="*/ 0 w 5760"/>
                <a:gd name="T1" fmla="*/ 0 h 2325"/>
                <a:gd name="T2" fmla="*/ 0 w 5760"/>
                <a:gd name="T3" fmla="*/ 339 h 2325"/>
                <a:gd name="T4" fmla="*/ 558 w 5760"/>
                <a:gd name="T5" fmla="*/ 357 h 2325"/>
                <a:gd name="T6" fmla="*/ 807 w 5760"/>
                <a:gd name="T7" fmla="*/ 375 h 2325"/>
                <a:gd name="T8" fmla="*/ 1056 w 5760"/>
                <a:gd name="T9" fmla="*/ 399 h 2325"/>
                <a:gd name="T10" fmla="*/ 1272 w 5760"/>
                <a:gd name="T11" fmla="*/ 426 h 2325"/>
                <a:gd name="T12" fmla="*/ 1539 w 5760"/>
                <a:gd name="T13" fmla="*/ 465 h 2325"/>
                <a:gd name="T14" fmla="*/ 1791 w 5760"/>
                <a:gd name="T15" fmla="*/ 510 h 2325"/>
                <a:gd name="T16" fmla="*/ 2076 w 5760"/>
                <a:gd name="T17" fmla="*/ 570 h 2325"/>
                <a:gd name="T18" fmla="*/ 2334 w 5760"/>
                <a:gd name="T19" fmla="*/ 630 h 2325"/>
                <a:gd name="T20" fmla="*/ 2544 w 5760"/>
                <a:gd name="T21" fmla="*/ 687 h 2325"/>
                <a:gd name="T22" fmla="*/ 2775 w 5760"/>
                <a:gd name="T23" fmla="*/ 759 h 2325"/>
                <a:gd name="T24" fmla="*/ 3003 w 5760"/>
                <a:gd name="T25" fmla="*/ 837 h 2325"/>
                <a:gd name="T26" fmla="*/ 3231 w 5760"/>
                <a:gd name="T27" fmla="*/ 924 h 2325"/>
                <a:gd name="T28" fmla="*/ 3438 w 5760"/>
                <a:gd name="T29" fmla="*/ 1005 h 2325"/>
                <a:gd name="T30" fmla="*/ 3663 w 5760"/>
                <a:gd name="T31" fmla="*/ 1110 h 2325"/>
                <a:gd name="T32" fmla="*/ 3903 w 5760"/>
                <a:gd name="T33" fmla="*/ 1233 h 2325"/>
                <a:gd name="T34" fmla="*/ 4149 w 5760"/>
                <a:gd name="T35" fmla="*/ 1374 h 2325"/>
                <a:gd name="T36" fmla="*/ 4353 w 5760"/>
                <a:gd name="T37" fmla="*/ 1506 h 2325"/>
                <a:gd name="T38" fmla="*/ 4491 w 5760"/>
                <a:gd name="T39" fmla="*/ 1602 h 2325"/>
                <a:gd name="T40" fmla="*/ 4668 w 5760"/>
                <a:gd name="T41" fmla="*/ 1740 h 2325"/>
                <a:gd name="T42" fmla="*/ 4824 w 5760"/>
                <a:gd name="T43" fmla="*/ 1875 h 2325"/>
                <a:gd name="T44" fmla="*/ 4968 w 5760"/>
                <a:gd name="T45" fmla="*/ 2016 h 2325"/>
                <a:gd name="T46" fmla="*/ 5100 w 5760"/>
                <a:gd name="T47" fmla="*/ 2154 h 2325"/>
                <a:gd name="T48" fmla="*/ 5238 w 5760"/>
                <a:gd name="T49" fmla="*/ 2324 h 2325"/>
                <a:gd name="T50" fmla="*/ 5759 w 5760"/>
                <a:gd name="T51" fmla="*/ 2324 h 2325"/>
                <a:gd name="T52" fmla="*/ 5759 w 5760"/>
                <a:gd name="T53" fmla="*/ 1245 h 2325"/>
                <a:gd name="T54" fmla="*/ 5580 w 5760"/>
                <a:gd name="T55" fmla="*/ 1119 h 2325"/>
                <a:gd name="T56" fmla="*/ 5400 w 5760"/>
                <a:gd name="T57" fmla="*/ 1020 h 2325"/>
                <a:gd name="T58" fmla="*/ 5205 w 5760"/>
                <a:gd name="T59" fmla="*/ 918 h 2325"/>
                <a:gd name="T60" fmla="*/ 5031 w 5760"/>
                <a:gd name="T61" fmla="*/ 837 h 2325"/>
                <a:gd name="T62" fmla="*/ 4866 w 5760"/>
                <a:gd name="T63" fmla="*/ 771 h 2325"/>
                <a:gd name="T64" fmla="*/ 4710 w 5760"/>
                <a:gd name="T65" fmla="*/ 711 h 2325"/>
                <a:gd name="T66" fmla="*/ 4545 w 5760"/>
                <a:gd name="T67" fmla="*/ 651 h 2325"/>
                <a:gd name="T68" fmla="*/ 4386 w 5760"/>
                <a:gd name="T69" fmla="*/ 600 h 2325"/>
                <a:gd name="T70" fmla="*/ 4248 w 5760"/>
                <a:gd name="T71" fmla="*/ 552 h 2325"/>
                <a:gd name="T72" fmla="*/ 3993 w 5760"/>
                <a:gd name="T73" fmla="*/ 483 h 2325"/>
                <a:gd name="T74" fmla="*/ 3777 w 5760"/>
                <a:gd name="T75" fmla="*/ 423 h 2325"/>
                <a:gd name="T76" fmla="*/ 3564 w 5760"/>
                <a:gd name="T77" fmla="*/ 375 h 2325"/>
                <a:gd name="T78" fmla="*/ 3282 w 5760"/>
                <a:gd name="T79" fmla="*/ 312 h 2325"/>
                <a:gd name="T80" fmla="*/ 3003 w 5760"/>
                <a:gd name="T81" fmla="*/ 261 h 2325"/>
                <a:gd name="T82" fmla="*/ 2733 w 5760"/>
                <a:gd name="T83" fmla="*/ 213 h 2325"/>
                <a:gd name="T84" fmla="*/ 2451 w 5760"/>
                <a:gd name="T85" fmla="*/ 171 h 2325"/>
                <a:gd name="T86" fmla="*/ 2211 w 5760"/>
                <a:gd name="T87" fmla="*/ 138 h 2325"/>
                <a:gd name="T88" fmla="*/ 1974 w 5760"/>
                <a:gd name="T89" fmla="*/ 108 h 2325"/>
                <a:gd name="T90" fmla="*/ 1665 w 5760"/>
                <a:gd name="T91" fmla="*/ 81 h 2325"/>
                <a:gd name="T92" fmla="*/ 1437 w 5760"/>
                <a:gd name="T93" fmla="*/ 60 h 2325"/>
                <a:gd name="T94" fmla="*/ 1125 w 5760"/>
                <a:gd name="T95" fmla="*/ 36 h 2325"/>
                <a:gd name="T96" fmla="*/ 828 w 5760"/>
                <a:gd name="T97" fmla="*/ 21 h 2325"/>
                <a:gd name="T98" fmla="*/ 558 w 5760"/>
                <a:gd name="T99" fmla="*/ 12 h 2325"/>
                <a:gd name="T100" fmla="*/ 282 w 5760"/>
                <a:gd name="T101" fmla="*/ 3 h 2325"/>
                <a:gd name="T102" fmla="*/ 0 w 5760"/>
                <a:gd name="T103" fmla="*/ 0 h 23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>
                <a:gd name="T0" fmla="*/ 0 w 5760"/>
                <a:gd name="T1" fmla="*/ 0 h 1573"/>
                <a:gd name="T2" fmla="*/ 0 w 5760"/>
                <a:gd name="T3" fmla="*/ 351 h 1573"/>
                <a:gd name="T4" fmla="*/ 282 w 5760"/>
                <a:gd name="T5" fmla="*/ 357 h 1573"/>
                <a:gd name="T6" fmla="*/ 627 w 5760"/>
                <a:gd name="T7" fmla="*/ 363 h 1573"/>
                <a:gd name="T8" fmla="*/ 960 w 5760"/>
                <a:gd name="T9" fmla="*/ 375 h 1573"/>
                <a:gd name="T10" fmla="*/ 1218 w 5760"/>
                <a:gd name="T11" fmla="*/ 393 h 1573"/>
                <a:gd name="T12" fmla="*/ 1470 w 5760"/>
                <a:gd name="T13" fmla="*/ 411 h 1573"/>
                <a:gd name="T14" fmla="*/ 1746 w 5760"/>
                <a:gd name="T15" fmla="*/ 435 h 1573"/>
                <a:gd name="T16" fmla="*/ 2022 w 5760"/>
                <a:gd name="T17" fmla="*/ 462 h 1573"/>
                <a:gd name="T18" fmla="*/ 2340 w 5760"/>
                <a:gd name="T19" fmla="*/ 504 h 1573"/>
                <a:gd name="T20" fmla="*/ 2664 w 5760"/>
                <a:gd name="T21" fmla="*/ 549 h 1573"/>
                <a:gd name="T22" fmla="*/ 2952 w 5760"/>
                <a:gd name="T23" fmla="*/ 597 h 1573"/>
                <a:gd name="T24" fmla="*/ 3225 w 5760"/>
                <a:gd name="T25" fmla="*/ 648 h 1573"/>
                <a:gd name="T26" fmla="*/ 3513 w 5760"/>
                <a:gd name="T27" fmla="*/ 708 h 1573"/>
                <a:gd name="T28" fmla="*/ 3693 w 5760"/>
                <a:gd name="T29" fmla="*/ 750 h 1573"/>
                <a:gd name="T30" fmla="*/ 3936 w 5760"/>
                <a:gd name="T31" fmla="*/ 810 h 1573"/>
                <a:gd name="T32" fmla="*/ 4095 w 5760"/>
                <a:gd name="T33" fmla="*/ 855 h 1573"/>
                <a:gd name="T34" fmla="*/ 4281 w 5760"/>
                <a:gd name="T35" fmla="*/ 909 h 1573"/>
                <a:gd name="T36" fmla="*/ 4503 w 5760"/>
                <a:gd name="T37" fmla="*/ 981 h 1573"/>
                <a:gd name="T38" fmla="*/ 4704 w 5760"/>
                <a:gd name="T39" fmla="*/ 1053 h 1573"/>
                <a:gd name="T40" fmla="*/ 4911 w 5760"/>
                <a:gd name="T41" fmla="*/ 1131 h 1573"/>
                <a:gd name="T42" fmla="*/ 5073 w 5760"/>
                <a:gd name="T43" fmla="*/ 1197 h 1573"/>
                <a:gd name="T44" fmla="*/ 5256 w 5760"/>
                <a:gd name="T45" fmla="*/ 1281 h 1573"/>
                <a:gd name="T46" fmla="*/ 5475 w 5760"/>
                <a:gd name="T47" fmla="*/ 1401 h 1573"/>
                <a:gd name="T48" fmla="*/ 5628 w 5760"/>
                <a:gd name="T49" fmla="*/ 1482 h 1573"/>
                <a:gd name="T50" fmla="*/ 5759 w 5760"/>
                <a:gd name="T51" fmla="*/ 1572 h 1573"/>
                <a:gd name="T52" fmla="*/ 5759 w 5760"/>
                <a:gd name="T53" fmla="*/ 633 h 1573"/>
                <a:gd name="T54" fmla="*/ 5493 w 5760"/>
                <a:gd name="T55" fmla="*/ 570 h 1573"/>
                <a:gd name="T56" fmla="*/ 5214 w 5760"/>
                <a:gd name="T57" fmla="*/ 501 h 1573"/>
                <a:gd name="T58" fmla="*/ 4950 w 5760"/>
                <a:gd name="T59" fmla="*/ 444 h 1573"/>
                <a:gd name="T60" fmla="*/ 4701 w 5760"/>
                <a:gd name="T61" fmla="*/ 396 h 1573"/>
                <a:gd name="T62" fmla="*/ 4425 w 5760"/>
                <a:gd name="T63" fmla="*/ 348 h 1573"/>
                <a:gd name="T64" fmla="*/ 4110 w 5760"/>
                <a:gd name="T65" fmla="*/ 294 h 1573"/>
                <a:gd name="T66" fmla="*/ 3813 w 5760"/>
                <a:gd name="T67" fmla="*/ 252 h 1573"/>
                <a:gd name="T68" fmla="*/ 3549 w 5760"/>
                <a:gd name="T69" fmla="*/ 213 h 1573"/>
                <a:gd name="T70" fmla="*/ 3261 w 5760"/>
                <a:gd name="T71" fmla="*/ 183 h 1573"/>
                <a:gd name="T72" fmla="*/ 3015 w 5760"/>
                <a:gd name="T73" fmla="*/ 153 h 1573"/>
                <a:gd name="T74" fmla="*/ 2757 w 5760"/>
                <a:gd name="T75" fmla="*/ 129 h 1573"/>
                <a:gd name="T76" fmla="*/ 2520 w 5760"/>
                <a:gd name="T77" fmla="*/ 105 h 1573"/>
                <a:gd name="T78" fmla="*/ 2301 w 5760"/>
                <a:gd name="T79" fmla="*/ 87 h 1573"/>
                <a:gd name="T80" fmla="*/ 2013 w 5760"/>
                <a:gd name="T81" fmla="*/ 66 h 1573"/>
                <a:gd name="T82" fmla="*/ 1731 w 5760"/>
                <a:gd name="T83" fmla="*/ 48 h 1573"/>
                <a:gd name="T84" fmla="*/ 1524 w 5760"/>
                <a:gd name="T85" fmla="*/ 39 h 1573"/>
                <a:gd name="T86" fmla="*/ 1260 w 5760"/>
                <a:gd name="T87" fmla="*/ 27 h 1573"/>
                <a:gd name="T88" fmla="*/ 966 w 5760"/>
                <a:gd name="T89" fmla="*/ 15 h 1573"/>
                <a:gd name="T90" fmla="*/ 714 w 5760"/>
                <a:gd name="T91" fmla="*/ 12 h 1573"/>
                <a:gd name="T92" fmla="*/ 510 w 5760"/>
                <a:gd name="T93" fmla="*/ 6 h 1573"/>
                <a:gd name="T94" fmla="*/ 243 w 5760"/>
                <a:gd name="T95" fmla="*/ 0 h 1573"/>
                <a:gd name="T96" fmla="*/ 0 w 5760"/>
                <a:gd name="T97" fmla="*/ 0 h 15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>
                <a:gd name="T0" fmla="*/ 0 w 5760"/>
                <a:gd name="T1" fmla="*/ 0 h 970"/>
                <a:gd name="T2" fmla="*/ 0 w 5760"/>
                <a:gd name="T3" fmla="*/ 339 h 970"/>
                <a:gd name="T4" fmla="*/ 318 w 5760"/>
                <a:gd name="T5" fmla="*/ 342 h 970"/>
                <a:gd name="T6" fmla="*/ 591 w 5760"/>
                <a:gd name="T7" fmla="*/ 348 h 970"/>
                <a:gd name="T8" fmla="*/ 846 w 5760"/>
                <a:gd name="T9" fmla="*/ 354 h 970"/>
                <a:gd name="T10" fmla="*/ 1074 w 5760"/>
                <a:gd name="T11" fmla="*/ 360 h 970"/>
                <a:gd name="T12" fmla="*/ 1314 w 5760"/>
                <a:gd name="T13" fmla="*/ 366 h 970"/>
                <a:gd name="T14" fmla="*/ 1599 w 5760"/>
                <a:gd name="T15" fmla="*/ 381 h 970"/>
                <a:gd name="T16" fmla="*/ 1911 w 5760"/>
                <a:gd name="T17" fmla="*/ 399 h 970"/>
                <a:gd name="T18" fmla="*/ 2241 w 5760"/>
                <a:gd name="T19" fmla="*/ 420 h 970"/>
                <a:gd name="T20" fmla="*/ 2619 w 5760"/>
                <a:gd name="T21" fmla="*/ 453 h 970"/>
                <a:gd name="T22" fmla="*/ 2889 w 5760"/>
                <a:gd name="T23" fmla="*/ 477 h 970"/>
                <a:gd name="T24" fmla="*/ 3177 w 5760"/>
                <a:gd name="T25" fmla="*/ 507 h 970"/>
                <a:gd name="T26" fmla="*/ 3498 w 5760"/>
                <a:gd name="T27" fmla="*/ 543 h 970"/>
                <a:gd name="T28" fmla="*/ 3813 w 5760"/>
                <a:gd name="T29" fmla="*/ 585 h 970"/>
                <a:gd name="T30" fmla="*/ 4044 w 5760"/>
                <a:gd name="T31" fmla="*/ 618 h 970"/>
                <a:gd name="T32" fmla="*/ 4365 w 5760"/>
                <a:gd name="T33" fmla="*/ 669 h 970"/>
                <a:gd name="T34" fmla="*/ 4683 w 5760"/>
                <a:gd name="T35" fmla="*/ 726 h 970"/>
                <a:gd name="T36" fmla="*/ 4980 w 5760"/>
                <a:gd name="T37" fmla="*/ 786 h 970"/>
                <a:gd name="T38" fmla="*/ 5268 w 5760"/>
                <a:gd name="T39" fmla="*/ 846 h 970"/>
                <a:gd name="T40" fmla="*/ 5646 w 5760"/>
                <a:gd name="T41" fmla="*/ 942 h 970"/>
                <a:gd name="T42" fmla="*/ 5759 w 5760"/>
                <a:gd name="T43" fmla="*/ 969 h 970"/>
                <a:gd name="T44" fmla="*/ 5759 w 5760"/>
                <a:gd name="T45" fmla="*/ 0 h 970"/>
                <a:gd name="T46" fmla="*/ 0 w 5760"/>
                <a:gd name="T47" fmla="*/ 0 h 9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>
                <a:gd name="T0" fmla="*/ 0 w 5760"/>
                <a:gd name="T1" fmla="*/ 753 h 1060"/>
                <a:gd name="T2" fmla="*/ 0 w 5760"/>
                <a:gd name="T3" fmla="*/ 1059 h 1060"/>
                <a:gd name="T4" fmla="*/ 5759 w 5760"/>
                <a:gd name="T5" fmla="*/ 1059 h 1060"/>
                <a:gd name="T6" fmla="*/ 5759 w 5760"/>
                <a:gd name="T7" fmla="*/ 0 h 1060"/>
                <a:gd name="T8" fmla="*/ 5430 w 5760"/>
                <a:gd name="T9" fmla="*/ 0 h 1060"/>
                <a:gd name="T10" fmla="*/ 5298 w 5760"/>
                <a:gd name="T11" fmla="*/ 84 h 1060"/>
                <a:gd name="T12" fmla="*/ 5136 w 5760"/>
                <a:gd name="T13" fmla="*/ 159 h 1060"/>
                <a:gd name="T14" fmla="*/ 4968 w 5760"/>
                <a:gd name="T15" fmla="*/ 222 h 1060"/>
                <a:gd name="T16" fmla="*/ 4812 w 5760"/>
                <a:gd name="T17" fmla="*/ 267 h 1060"/>
                <a:gd name="T18" fmla="*/ 4626 w 5760"/>
                <a:gd name="T19" fmla="*/ 324 h 1060"/>
                <a:gd name="T20" fmla="*/ 4440 w 5760"/>
                <a:gd name="T21" fmla="*/ 366 h 1060"/>
                <a:gd name="T22" fmla="*/ 4230 w 5760"/>
                <a:gd name="T23" fmla="*/ 414 h 1060"/>
                <a:gd name="T24" fmla="*/ 3939 w 5760"/>
                <a:gd name="T25" fmla="*/ 468 h 1060"/>
                <a:gd name="T26" fmla="*/ 3711 w 5760"/>
                <a:gd name="T27" fmla="*/ 504 h 1060"/>
                <a:gd name="T28" fmla="*/ 3441 w 5760"/>
                <a:gd name="T29" fmla="*/ 543 h 1060"/>
                <a:gd name="T30" fmla="*/ 3189 w 5760"/>
                <a:gd name="T31" fmla="*/ 579 h 1060"/>
                <a:gd name="T32" fmla="*/ 2925 w 5760"/>
                <a:gd name="T33" fmla="*/ 606 h 1060"/>
                <a:gd name="T34" fmla="*/ 2679 w 5760"/>
                <a:gd name="T35" fmla="*/ 633 h 1060"/>
                <a:gd name="T36" fmla="*/ 2418 w 5760"/>
                <a:gd name="T37" fmla="*/ 654 h 1060"/>
                <a:gd name="T38" fmla="*/ 2142 w 5760"/>
                <a:gd name="T39" fmla="*/ 675 h 1060"/>
                <a:gd name="T40" fmla="*/ 1896 w 5760"/>
                <a:gd name="T41" fmla="*/ 693 h 1060"/>
                <a:gd name="T42" fmla="*/ 1647 w 5760"/>
                <a:gd name="T43" fmla="*/ 708 h 1060"/>
                <a:gd name="T44" fmla="*/ 1404 w 5760"/>
                <a:gd name="T45" fmla="*/ 720 h 1060"/>
                <a:gd name="T46" fmla="*/ 1170 w 5760"/>
                <a:gd name="T47" fmla="*/ 732 h 1060"/>
                <a:gd name="T48" fmla="*/ 906 w 5760"/>
                <a:gd name="T49" fmla="*/ 738 h 1060"/>
                <a:gd name="T50" fmla="*/ 534 w 5760"/>
                <a:gd name="T51" fmla="*/ 747 h 1060"/>
                <a:gd name="T52" fmla="*/ 201 w 5760"/>
                <a:gd name="T53" fmla="*/ 753 h 1060"/>
                <a:gd name="T54" fmla="*/ 0 w 5760"/>
                <a:gd name="T55" fmla="*/ 753 h 10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>
                <a:gd name="T0" fmla="*/ 0 w 5284"/>
                <a:gd name="T1" fmla="*/ 366 h 673"/>
                <a:gd name="T2" fmla="*/ 0 w 5284"/>
                <a:gd name="T3" fmla="*/ 672 h 673"/>
                <a:gd name="T4" fmla="*/ 303 w 5284"/>
                <a:gd name="T5" fmla="*/ 672 h 673"/>
                <a:gd name="T6" fmla="*/ 723 w 5284"/>
                <a:gd name="T7" fmla="*/ 663 h 673"/>
                <a:gd name="T8" fmla="*/ 1020 w 5284"/>
                <a:gd name="T9" fmla="*/ 654 h 673"/>
                <a:gd name="T10" fmla="*/ 1302 w 5284"/>
                <a:gd name="T11" fmla="*/ 642 h 673"/>
                <a:gd name="T12" fmla="*/ 1554 w 5284"/>
                <a:gd name="T13" fmla="*/ 630 h 673"/>
                <a:gd name="T14" fmla="*/ 1779 w 5284"/>
                <a:gd name="T15" fmla="*/ 615 h 673"/>
                <a:gd name="T16" fmla="*/ 1962 w 5284"/>
                <a:gd name="T17" fmla="*/ 606 h 673"/>
                <a:gd name="T18" fmla="*/ 2193 w 5284"/>
                <a:gd name="T19" fmla="*/ 588 h 673"/>
                <a:gd name="T20" fmla="*/ 2448 w 5284"/>
                <a:gd name="T21" fmla="*/ 570 h 673"/>
                <a:gd name="T22" fmla="*/ 2700 w 5284"/>
                <a:gd name="T23" fmla="*/ 546 h 673"/>
                <a:gd name="T24" fmla="*/ 2904 w 5284"/>
                <a:gd name="T25" fmla="*/ 528 h 673"/>
                <a:gd name="T26" fmla="*/ 3138 w 5284"/>
                <a:gd name="T27" fmla="*/ 498 h 673"/>
                <a:gd name="T28" fmla="*/ 3324 w 5284"/>
                <a:gd name="T29" fmla="*/ 474 h 673"/>
                <a:gd name="T30" fmla="*/ 3534 w 5284"/>
                <a:gd name="T31" fmla="*/ 447 h 673"/>
                <a:gd name="T32" fmla="*/ 3735 w 5284"/>
                <a:gd name="T33" fmla="*/ 420 h 673"/>
                <a:gd name="T34" fmla="*/ 3933 w 5284"/>
                <a:gd name="T35" fmla="*/ 384 h 673"/>
                <a:gd name="T36" fmla="*/ 4116 w 5284"/>
                <a:gd name="T37" fmla="*/ 351 h 673"/>
                <a:gd name="T38" fmla="*/ 4266 w 5284"/>
                <a:gd name="T39" fmla="*/ 318 h 673"/>
                <a:gd name="T40" fmla="*/ 4446 w 5284"/>
                <a:gd name="T41" fmla="*/ 279 h 673"/>
                <a:gd name="T42" fmla="*/ 4620 w 5284"/>
                <a:gd name="T43" fmla="*/ 237 h 673"/>
                <a:gd name="T44" fmla="*/ 4779 w 5284"/>
                <a:gd name="T45" fmla="*/ 192 h 673"/>
                <a:gd name="T46" fmla="*/ 4920 w 5284"/>
                <a:gd name="T47" fmla="*/ 147 h 673"/>
                <a:gd name="T48" fmla="*/ 5085 w 5284"/>
                <a:gd name="T49" fmla="*/ 90 h 673"/>
                <a:gd name="T50" fmla="*/ 5193 w 5284"/>
                <a:gd name="T51" fmla="*/ 42 h 673"/>
                <a:gd name="T52" fmla="*/ 5283 w 5284"/>
                <a:gd name="T53" fmla="*/ 0 h 673"/>
                <a:gd name="T54" fmla="*/ 3201 w 5284"/>
                <a:gd name="T55" fmla="*/ 0 h 673"/>
                <a:gd name="T56" fmla="*/ 2982 w 5284"/>
                <a:gd name="T57" fmla="*/ 57 h 673"/>
                <a:gd name="T58" fmla="*/ 2775 w 5284"/>
                <a:gd name="T59" fmla="*/ 108 h 673"/>
                <a:gd name="T60" fmla="*/ 2562 w 5284"/>
                <a:gd name="T61" fmla="*/ 150 h 673"/>
                <a:gd name="T62" fmla="*/ 2397 w 5284"/>
                <a:gd name="T63" fmla="*/ 183 h 673"/>
                <a:gd name="T64" fmla="*/ 2205 w 5284"/>
                <a:gd name="T65" fmla="*/ 213 h 673"/>
                <a:gd name="T66" fmla="*/ 2001 w 5284"/>
                <a:gd name="T67" fmla="*/ 243 h 673"/>
                <a:gd name="T68" fmla="*/ 1776 w 5284"/>
                <a:gd name="T69" fmla="*/ 273 h 673"/>
                <a:gd name="T70" fmla="*/ 1536 w 5284"/>
                <a:gd name="T71" fmla="*/ 297 h 673"/>
                <a:gd name="T72" fmla="*/ 1344 w 5284"/>
                <a:gd name="T73" fmla="*/ 312 h 673"/>
                <a:gd name="T74" fmla="*/ 1134 w 5284"/>
                <a:gd name="T75" fmla="*/ 330 h 673"/>
                <a:gd name="T76" fmla="*/ 921 w 5284"/>
                <a:gd name="T77" fmla="*/ 342 h 673"/>
                <a:gd name="T78" fmla="*/ 696 w 5284"/>
                <a:gd name="T79" fmla="*/ 354 h 673"/>
                <a:gd name="T80" fmla="*/ 501 w 5284"/>
                <a:gd name="T81" fmla="*/ 360 h 673"/>
                <a:gd name="T82" fmla="*/ 279 w 5284"/>
                <a:gd name="T83" fmla="*/ 366 h 673"/>
                <a:gd name="T84" fmla="*/ 99 w 5284"/>
                <a:gd name="T85" fmla="*/ 369 h 673"/>
                <a:gd name="T86" fmla="*/ 0 w 5284"/>
                <a:gd name="T87" fmla="*/ 366 h 6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>
                <a:gd name="T0" fmla="*/ 0 w 2884"/>
                <a:gd name="T1" fmla="*/ 0 h 286"/>
                <a:gd name="T2" fmla="*/ 0 w 2884"/>
                <a:gd name="T3" fmla="*/ 285 h 286"/>
                <a:gd name="T4" fmla="*/ 192 w 2884"/>
                <a:gd name="T5" fmla="*/ 285 h 286"/>
                <a:gd name="T6" fmla="*/ 384 w 2884"/>
                <a:gd name="T7" fmla="*/ 282 h 286"/>
                <a:gd name="T8" fmla="*/ 579 w 2884"/>
                <a:gd name="T9" fmla="*/ 276 h 286"/>
                <a:gd name="T10" fmla="*/ 789 w 2884"/>
                <a:gd name="T11" fmla="*/ 267 h 286"/>
                <a:gd name="T12" fmla="*/ 999 w 2884"/>
                <a:gd name="T13" fmla="*/ 258 h 286"/>
                <a:gd name="T14" fmla="*/ 1161 w 2884"/>
                <a:gd name="T15" fmla="*/ 246 h 286"/>
                <a:gd name="T16" fmla="*/ 1302 w 2884"/>
                <a:gd name="T17" fmla="*/ 234 h 286"/>
                <a:gd name="T18" fmla="*/ 1458 w 2884"/>
                <a:gd name="T19" fmla="*/ 222 h 286"/>
                <a:gd name="T20" fmla="*/ 1665 w 2884"/>
                <a:gd name="T21" fmla="*/ 201 h 286"/>
                <a:gd name="T22" fmla="*/ 1992 w 2884"/>
                <a:gd name="T23" fmla="*/ 159 h 286"/>
                <a:gd name="T24" fmla="*/ 2301 w 2884"/>
                <a:gd name="T25" fmla="*/ 117 h 286"/>
                <a:gd name="T26" fmla="*/ 2604 w 2884"/>
                <a:gd name="T27" fmla="*/ 60 h 286"/>
                <a:gd name="T28" fmla="*/ 2883 w 2884"/>
                <a:gd name="T29" fmla="*/ 0 h 286"/>
                <a:gd name="T30" fmla="*/ 0 w 2884"/>
                <a:gd name="T31" fmla="*/ 0 h 2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999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9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000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3D62A65-49E4-4212-96C4-20E221BC4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686800" cy="50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Emergency Department Approach to Chest Pain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724400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/>
              <a:t>Dr. Hamidi</a:t>
            </a:r>
          </a:p>
          <a:p>
            <a:pPr eaLnBrk="1" hangingPunct="1"/>
            <a:r>
              <a:rPr lang="en-US" smtClean="0"/>
              <a:t>Medical University of Birjand</a:t>
            </a:r>
          </a:p>
        </p:txBody>
      </p:sp>
      <p:pic>
        <p:nvPicPr>
          <p:cNvPr id="3077" name="Picture 5" descr="Universit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1620838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eart3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-34925"/>
            <a:ext cx="18796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2789238" y="152400"/>
            <a:ext cx="33004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rtl="1"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  <a:cs typeface="B Nazanin" pitchFamily="2" charset="-78"/>
              </a:rPr>
              <a:t>UnStable Patient</a:t>
            </a:r>
          </a:p>
        </p:txBody>
      </p:sp>
      <p:pic>
        <p:nvPicPr>
          <p:cNvPr id="11267" name="Picture 6" descr="synpic9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6988"/>
            <a:ext cx="5257800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2789238" y="152400"/>
            <a:ext cx="33004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rtl="1"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  <a:cs typeface="B Nazanin" pitchFamily="2" charset="-78"/>
              </a:rPr>
              <a:t>UnStable Patient</a:t>
            </a:r>
          </a:p>
        </p:txBody>
      </p:sp>
      <p:pic>
        <p:nvPicPr>
          <p:cNvPr id="12291" name="Picture 0" descr="pneumothor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53181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2789238" y="152400"/>
            <a:ext cx="33004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rtl="1"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  <a:cs typeface="B Nazanin" pitchFamily="2" charset="-78"/>
              </a:rPr>
              <a:t>UnStable Patient</a:t>
            </a:r>
          </a:p>
        </p:txBody>
      </p:sp>
      <p:pic>
        <p:nvPicPr>
          <p:cNvPr id="133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143000"/>
            <a:ext cx="6858000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2789238" y="152400"/>
            <a:ext cx="33004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rtl="1"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  <a:cs typeface="B Nazanin" pitchFamily="2" charset="-78"/>
              </a:rPr>
              <a:t>UnStable Patient</a:t>
            </a:r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914400"/>
            <a:ext cx="4851400" cy="565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2789238" y="152400"/>
            <a:ext cx="33004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rtl="1"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  <a:cs typeface="B Nazanin" pitchFamily="2" charset="-78"/>
              </a:rPr>
              <a:t>UnStable Patient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1428750"/>
            <a:ext cx="64865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60750" y="152400"/>
            <a:ext cx="2628900" cy="701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90000"/>
              </a:lnSpc>
              <a:defRPr/>
            </a:pP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Diagnostic</a:t>
            </a:r>
          </a:p>
        </p:txBody>
      </p:sp>
      <p:sp>
        <p:nvSpPr>
          <p:cNvPr id="17411" name="TextBox 7"/>
          <p:cNvSpPr txBox="1">
            <a:spLocks noChangeArrowheads="1"/>
          </p:cNvSpPr>
          <p:nvPr/>
        </p:nvSpPr>
        <p:spPr bwMode="auto">
          <a:xfrm>
            <a:off x="463550" y="1981200"/>
            <a:ext cx="2813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en-US" sz="2800">
                <a:cs typeface="B Nazanin" pitchFamily="2" charset="-78"/>
              </a:rPr>
              <a:t>2- Pneumothorax</a:t>
            </a:r>
          </a:p>
        </p:txBody>
      </p:sp>
      <p:sp>
        <p:nvSpPr>
          <p:cNvPr id="17412" name="TextBox 8"/>
          <p:cNvSpPr txBox="1">
            <a:spLocks noChangeArrowheads="1"/>
          </p:cNvSpPr>
          <p:nvPr/>
        </p:nvSpPr>
        <p:spPr bwMode="auto">
          <a:xfrm>
            <a:off x="533400" y="2895600"/>
            <a:ext cx="2344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cs typeface="B Nazanin" pitchFamily="2" charset="-78"/>
              </a:rPr>
              <a:t>3- AD</a:t>
            </a:r>
          </a:p>
        </p:txBody>
      </p:sp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311150" y="1143000"/>
            <a:ext cx="3786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en-US" sz="2800">
                <a:cs typeface="B Nazanin" pitchFamily="2" charset="-78"/>
              </a:rPr>
              <a:t>1- Pneumonia / COPD</a:t>
            </a:r>
          </a:p>
        </p:txBody>
      </p:sp>
      <p:sp>
        <p:nvSpPr>
          <p:cNvPr id="17414" name="TextBox 15"/>
          <p:cNvSpPr txBox="1">
            <a:spLocks noChangeArrowheads="1"/>
          </p:cNvSpPr>
          <p:nvPr/>
        </p:nvSpPr>
        <p:spPr bwMode="auto">
          <a:xfrm>
            <a:off x="533400" y="38862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1" eaLnBrk="1" hangingPunct="1"/>
            <a:r>
              <a:rPr lang="en-US" sz="2800">
                <a:cs typeface="B Nazanin" pitchFamily="2" charset="-78"/>
              </a:rPr>
              <a:t>4- HF </a:t>
            </a:r>
          </a:p>
        </p:txBody>
      </p:sp>
      <p:sp>
        <p:nvSpPr>
          <p:cNvPr id="17415" name="TextBox 16"/>
          <p:cNvSpPr txBox="1">
            <a:spLocks noChangeArrowheads="1"/>
          </p:cNvSpPr>
          <p:nvPr/>
        </p:nvSpPr>
        <p:spPr bwMode="auto">
          <a:xfrm>
            <a:off x="6646863" y="1143000"/>
            <a:ext cx="2344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fa-IR" sz="2800">
                <a:cs typeface="B Nazanin" pitchFamily="2" charset="-78"/>
              </a:rPr>
              <a:t>درمان مربوطه</a:t>
            </a:r>
            <a:endParaRPr lang="en-US" sz="2800">
              <a:cs typeface="B Nazanin" pitchFamily="2" charset="-78"/>
            </a:endParaRPr>
          </a:p>
        </p:txBody>
      </p:sp>
      <p:sp>
        <p:nvSpPr>
          <p:cNvPr id="17416" name="TextBox 20"/>
          <p:cNvSpPr txBox="1">
            <a:spLocks noChangeArrowheads="1"/>
          </p:cNvSpPr>
          <p:nvPr/>
        </p:nvSpPr>
        <p:spPr bwMode="auto">
          <a:xfrm>
            <a:off x="5181600" y="1981200"/>
            <a:ext cx="356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fa-IR" sz="2800">
                <a:cs typeface="B Nazanin" pitchFamily="2" charset="-78"/>
              </a:rPr>
              <a:t>اکسیژن‌تراپی، مشاوره جراحی</a:t>
            </a:r>
            <a:endParaRPr lang="en-US" sz="2800">
              <a:cs typeface="B Nazanin" pitchFamily="2" charset="-78"/>
            </a:endParaRPr>
          </a:p>
        </p:txBody>
      </p:sp>
      <p:sp>
        <p:nvSpPr>
          <p:cNvPr id="17417" name="TextBox 21"/>
          <p:cNvSpPr txBox="1">
            <a:spLocks noChangeArrowheads="1"/>
          </p:cNvSpPr>
          <p:nvPr/>
        </p:nvSpPr>
        <p:spPr bwMode="auto">
          <a:xfrm>
            <a:off x="2205038" y="2895600"/>
            <a:ext cx="6557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fa-IR" sz="2800">
                <a:cs typeface="B Nazanin" pitchFamily="2" charset="-78"/>
              </a:rPr>
              <a:t>کنترل </a:t>
            </a:r>
            <a:r>
              <a:rPr lang="en-US" sz="2800">
                <a:cs typeface="B Nazanin" pitchFamily="2" charset="-78"/>
              </a:rPr>
              <a:t>BP</a:t>
            </a:r>
            <a:r>
              <a:rPr lang="fa-IR" sz="2800">
                <a:cs typeface="B Nazanin" pitchFamily="2" charset="-78"/>
              </a:rPr>
              <a:t> و </a:t>
            </a:r>
            <a:r>
              <a:rPr lang="en-US" sz="2800">
                <a:cs typeface="B Nazanin" pitchFamily="2" charset="-78"/>
              </a:rPr>
              <a:t>HR</a:t>
            </a:r>
            <a:r>
              <a:rPr lang="fa-IR" sz="2800">
                <a:cs typeface="B Nazanin" pitchFamily="2" charset="-78"/>
              </a:rPr>
              <a:t> (نیترات و بتابلاکر)، ویزیت کاردیولوژی</a:t>
            </a:r>
            <a:endParaRPr lang="en-US" sz="2800">
              <a:cs typeface="B Nazanin" pitchFamily="2" charset="-78"/>
            </a:endParaRPr>
          </a:p>
        </p:txBody>
      </p:sp>
      <p:sp>
        <p:nvSpPr>
          <p:cNvPr id="17418" name="TextBox 23"/>
          <p:cNvSpPr txBox="1">
            <a:spLocks noChangeArrowheads="1"/>
          </p:cNvSpPr>
          <p:nvPr/>
        </p:nvSpPr>
        <p:spPr bwMode="auto">
          <a:xfrm>
            <a:off x="2286000" y="3886200"/>
            <a:ext cx="632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1" eaLnBrk="1" hangingPunct="1"/>
            <a:r>
              <a:rPr lang="fa-IR" sz="2800">
                <a:cs typeface="B Nazanin" pitchFamily="2" charset="-78"/>
              </a:rPr>
              <a:t>درمان مربوطه: نیترات، دیورتیک و مورفین</a:t>
            </a:r>
            <a:endParaRPr lang="en-US" sz="2800">
              <a:cs typeface="B Nazanin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89200" y="152400"/>
            <a:ext cx="3600450" cy="701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90000"/>
              </a:lnSpc>
              <a:defRPr/>
            </a:pPr>
            <a:r>
              <a:rPr lang="en-US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NonDiagnostic</a:t>
            </a:r>
            <a:endParaRPr lang="en-US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0750" y="152400"/>
            <a:ext cx="2628900" cy="701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90000"/>
              </a:lnSpc>
              <a:defRPr/>
            </a:pP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Diagnostic</a:t>
            </a:r>
          </a:p>
        </p:txBody>
      </p:sp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152400" y="2095500"/>
            <a:ext cx="4413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en-US" sz="2800">
                <a:cs typeface="B Nazanin" pitchFamily="2" charset="-78"/>
              </a:rPr>
              <a:t>2- Wells’ Score Calculation</a:t>
            </a:r>
          </a:p>
        </p:txBody>
      </p:sp>
      <p:sp>
        <p:nvSpPr>
          <p:cNvPr id="18437" name="TextBox 9"/>
          <p:cNvSpPr txBox="1">
            <a:spLocks noChangeArrowheads="1"/>
          </p:cNvSpPr>
          <p:nvPr/>
        </p:nvSpPr>
        <p:spPr bwMode="auto">
          <a:xfrm>
            <a:off x="304800" y="3810000"/>
            <a:ext cx="5173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cs typeface="B Nazanin" pitchFamily="2" charset="-78"/>
              </a:rPr>
              <a:t>3- History, Physical Exam &amp; ECG</a:t>
            </a:r>
          </a:p>
        </p:txBody>
      </p: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311150" y="1143000"/>
            <a:ext cx="3786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1" eaLnBrk="1" hangingPunct="1"/>
            <a:r>
              <a:rPr lang="en-US" sz="2800">
                <a:cs typeface="B Nazanin" pitchFamily="2" charset="-78"/>
              </a:rPr>
              <a:t>1- Revaluation for ACS </a:t>
            </a:r>
          </a:p>
        </p:txBody>
      </p:sp>
      <p:sp>
        <p:nvSpPr>
          <p:cNvPr id="18439" name="TextBox 16"/>
          <p:cNvSpPr txBox="1">
            <a:spLocks noChangeArrowheads="1"/>
          </p:cNvSpPr>
          <p:nvPr/>
        </p:nvSpPr>
        <p:spPr bwMode="auto">
          <a:xfrm>
            <a:off x="4724400" y="1666875"/>
            <a:ext cx="1143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1" eaLnBrk="1" hangingPunct="1"/>
            <a:r>
              <a:rPr lang="en-US" sz="2800">
                <a:cs typeface="B Nazanin" pitchFamily="2" charset="-78"/>
              </a:rPr>
              <a:t>&lt;4</a:t>
            </a:r>
          </a:p>
        </p:txBody>
      </p:sp>
      <p:sp>
        <p:nvSpPr>
          <p:cNvPr id="18440" name="TextBox 17"/>
          <p:cNvSpPr txBox="1">
            <a:spLocks noChangeArrowheads="1"/>
          </p:cNvSpPr>
          <p:nvPr/>
        </p:nvSpPr>
        <p:spPr bwMode="auto">
          <a:xfrm>
            <a:off x="4800600" y="265906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1" eaLnBrk="1" hangingPunct="1"/>
            <a:r>
              <a:rPr lang="en-US" sz="2800">
                <a:cs typeface="B Nazanin" pitchFamily="2" charset="-78"/>
              </a:rPr>
              <a:t>&gt;4</a:t>
            </a:r>
          </a:p>
        </p:txBody>
      </p:sp>
      <p:sp>
        <p:nvSpPr>
          <p:cNvPr id="18441" name="TextBox 18"/>
          <p:cNvSpPr txBox="1">
            <a:spLocks noChangeArrowheads="1"/>
          </p:cNvSpPr>
          <p:nvPr/>
        </p:nvSpPr>
        <p:spPr bwMode="auto">
          <a:xfrm>
            <a:off x="5867400" y="1666875"/>
            <a:ext cx="2971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cs typeface="B Nazanin" pitchFamily="2" charset="-78"/>
              </a:rPr>
              <a:t>D-dimer checking</a:t>
            </a:r>
          </a:p>
        </p:txBody>
      </p:sp>
      <p:sp>
        <p:nvSpPr>
          <p:cNvPr id="18442" name="TextBox 19"/>
          <p:cNvSpPr txBox="1">
            <a:spLocks noChangeArrowheads="1"/>
          </p:cNvSpPr>
          <p:nvPr/>
        </p:nvSpPr>
        <p:spPr bwMode="auto">
          <a:xfrm>
            <a:off x="5876925" y="2271713"/>
            <a:ext cx="2971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cs typeface="B Nazanin" pitchFamily="2" charset="-78"/>
              </a:rPr>
              <a:t>Confirm PTE</a:t>
            </a:r>
          </a:p>
        </p:txBody>
      </p:sp>
      <p:sp>
        <p:nvSpPr>
          <p:cNvPr id="18443" name="TextBox 20"/>
          <p:cNvSpPr txBox="1">
            <a:spLocks noChangeArrowheads="1"/>
          </p:cNvSpPr>
          <p:nvPr/>
        </p:nvSpPr>
        <p:spPr bwMode="auto">
          <a:xfrm>
            <a:off x="5943600" y="3048000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a-IR" sz="2800">
                <a:cs typeface="B Nazanin" pitchFamily="2" charset="-78"/>
              </a:rPr>
              <a:t>ویزیت کاردیولوژیست</a:t>
            </a:r>
            <a:endParaRPr lang="en-US" sz="2800">
              <a:cs typeface="B Nazanin" pitchFamily="2" charset="-78"/>
            </a:endParaRPr>
          </a:p>
        </p:txBody>
      </p:sp>
      <p:sp>
        <p:nvSpPr>
          <p:cNvPr id="18444" name="Left Brace 2"/>
          <p:cNvSpPr>
            <a:spLocks/>
          </p:cNvSpPr>
          <p:nvPr/>
        </p:nvSpPr>
        <p:spPr bwMode="auto">
          <a:xfrm>
            <a:off x="5545138" y="2271713"/>
            <a:ext cx="322262" cy="1300162"/>
          </a:xfrm>
          <a:prstGeom prst="leftBrace">
            <a:avLst>
              <a:gd name="adj1" fmla="val 833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45" name="Left Brace 22"/>
          <p:cNvSpPr>
            <a:spLocks/>
          </p:cNvSpPr>
          <p:nvPr/>
        </p:nvSpPr>
        <p:spPr bwMode="auto">
          <a:xfrm>
            <a:off x="4427538" y="1697038"/>
            <a:ext cx="322262" cy="1427162"/>
          </a:xfrm>
          <a:prstGeom prst="leftBrace">
            <a:avLst>
              <a:gd name="adj1" fmla="val 8324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46" name="TextBox 23"/>
          <p:cNvSpPr txBox="1">
            <a:spLocks noChangeArrowheads="1"/>
          </p:cNvSpPr>
          <p:nvPr/>
        </p:nvSpPr>
        <p:spPr bwMode="auto">
          <a:xfrm>
            <a:off x="3386138" y="4495800"/>
            <a:ext cx="209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cs typeface="B Nazanin" pitchFamily="2" charset="-78"/>
              </a:rPr>
              <a:t>Tamponade</a:t>
            </a:r>
          </a:p>
        </p:txBody>
      </p:sp>
      <p:sp>
        <p:nvSpPr>
          <p:cNvPr id="18447" name="TextBox 24"/>
          <p:cNvSpPr txBox="1">
            <a:spLocks noChangeArrowheads="1"/>
          </p:cNvSpPr>
          <p:nvPr/>
        </p:nvSpPr>
        <p:spPr bwMode="auto">
          <a:xfrm>
            <a:off x="5867400" y="4495800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a-IR" sz="2800">
                <a:cs typeface="B Nazanin" pitchFamily="2" charset="-78"/>
              </a:rPr>
              <a:t>ویزیت کاردیولوژیست</a:t>
            </a:r>
            <a:endParaRPr lang="en-US" sz="2800">
              <a:cs typeface="B Nazanin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89200" y="152400"/>
            <a:ext cx="3600450" cy="701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90000"/>
              </a:lnSpc>
              <a:defRPr/>
            </a:pPr>
            <a:r>
              <a:rPr lang="en-US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NonDiagnostic</a:t>
            </a:r>
            <a:endParaRPr lang="en-US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0750" y="152400"/>
            <a:ext cx="2628900" cy="701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90000"/>
              </a:lnSpc>
              <a:defRPr/>
            </a:pP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Diagnostic</a:t>
            </a:r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1447800"/>
            <a:ext cx="77089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CP Unit</a:t>
            </a:r>
            <a:endParaRPr lang="en-US" sz="18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295400"/>
            <a:ext cx="5392738" cy="1371600"/>
          </a:xfrm>
        </p:spPr>
        <p:txBody>
          <a:bodyPr/>
          <a:lstStyle/>
          <a:p>
            <a:pPr algn="just" rtl="1" eaLnBrk="1" hangingPunct="1">
              <a:buFont typeface="Wingdings" pitchFamily="2" charset="2"/>
              <a:buNone/>
            </a:pPr>
            <a:r>
              <a:rPr lang="fa-IR" sz="2800" smtClean="0">
                <a:cs typeface="B Nazanin" pitchFamily="2" charset="-78"/>
              </a:rPr>
              <a:t>آیا شواهدی از ایسکمی طی تحت نظر گرفتن بیمار ظاهر شده است (</a:t>
            </a:r>
            <a:r>
              <a:rPr lang="en-US" sz="2400" smtClean="0">
                <a:cs typeface="B Nazanin" pitchFamily="2" charset="-78"/>
              </a:rPr>
              <a:t>On-going CP</a:t>
            </a:r>
            <a:r>
              <a:rPr lang="fa-IR" sz="2400" smtClean="0">
                <a:cs typeface="B Nazanin" pitchFamily="2" charset="-78"/>
              </a:rPr>
              <a:t>، </a:t>
            </a:r>
            <a:r>
              <a:rPr lang="en-US" sz="2400" smtClean="0">
                <a:cs typeface="B Nazanin" pitchFamily="2" charset="-78"/>
              </a:rPr>
              <a:t>S3</a:t>
            </a:r>
            <a:r>
              <a:rPr lang="fa-IR" sz="2400" smtClean="0">
                <a:cs typeface="B Nazanin" pitchFamily="2" charset="-78"/>
              </a:rPr>
              <a:t>، </a:t>
            </a:r>
            <a:r>
              <a:rPr lang="en-US" sz="2400" smtClean="0">
                <a:cs typeface="B Nazanin" pitchFamily="2" charset="-78"/>
              </a:rPr>
              <a:t>Rale</a:t>
            </a:r>
            <a:r>
              <a:rPr lang="fa-IR" sz="2400" smtClean="0">
                <a:cs typeface="B Nazanin" pitchFamily="2" charset="-78"/>
              </a:rPr>
              <a:t>، </a:t>
            </a:r>
            <a:r>
              <a:rPr lang="en-US" sz="2400" smtClean="0">
                <a:cs typeface="B Nazanin" pitchFamily="2" charset="-78"/>
              </a:rPr>
              <a:t>BP Reduction</a:t>
            </a:r>
            <a:r>
              <a:rPr lang="fa-IR" sz="2400" smtClean="0">
                <a:cs typeface="B Nazanin" pitchFamily="2" charset="-78"/>
              </a:rPr>
              <a:t>، </a:t>
            </a:r>
            <a:r>
              <a:rPr lang="en-US" sz="2400" smtClean="0">
                <a:cs typeface="B Nazanin" pitchFamily="2" charset="-78"/>
              </a:rPr>
              <a:t>New Murmur</a:t>
            </a:r>
            <a:r>
              <a:rPr lang="fa-IR" sz="2800" smtClean="0">
                <a:cs typeface="B Nazanin" pitchFamily="2" charset="-78"/>
              </a:rPr>
              <a:t>)</a:t>
            </a:r>
            <a:endParaRPr lang="en-US" sz="2800" smtClean="0">
              <a:cs typeface="B Nazanin" pitchFamily="2" charset="-78"/>
            </a:endParaRPr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762000" y="1717675"/>
            <a:ext cx="1676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fa-IR" sz="2800"/>
              <a:t>درمان </a:t>
            </a:r>
            <a:r>
              <a:rPr lang="en-US" sz="2800"/>
              <a:t>ACS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3617913"/>
            <a:ext cx="424973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 rtl="1">
              <a:buFont typeface="Wingdings" pitchFamily="2" charset="2"/>
              <a:buChar char="v"/>
              <a:defRPr/>
            </a:pPr>
            <a:r>
              <a:rPr lang="fa-IR" sz="2800" dirty="0">
                <a:cs typeface="B Nazanin" pitchFamily="2" charset="-78"/>
              </a:rPr>
              <a:t>پیگیری یا ارسال تروپونین اولیه</a:t>
            </a:r>
          </a:p>
          <a:p>
            <a:pPr algn="just" rtl="1">
              <a:defRPr/>
            </a:pPr>
            <a:r>
              <a:rPr lang="fa-IR" sz="2800" dirty="0">
                <a:cs typeface="B Nazanin" pitchFamily="2" charset="-78"/>
              </a:rPr>
              <a:t>     (4 تا 6 ساعت بعد از اپیزود </a:t>
            </a:r>
            <a:r>
              <a:rPr lang="en-US" sz="2800" dirty="0">
                <a:cs typeface="B Nazanin" pitchFamily="2" charset="-78"/>
              </a:rPr>
              <a:t>CP</a:t>
            </a:r>
            <a:r>
              <a:rPr lang="fa-IR" sz="2800" dirty="0">
                <a:cs typeface="B Nazanin" pitchFamily="2" charset="-78"/>
              </a:rPr>
              <a:t>)</a:t>
            </a:r>
            <a:endParaRPr lang="en-US" sz="2800" dirty="0"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4760913"/>
            <a:ext cx="371633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r" rtl="1">
              <a:buFont typeface="Wingdings" pitchFamily="2" charset="2"/>
              <a:buChar char="v"/>
              <a:defRPr/>
            </a:pPr>
            <a:r>
              <a:rPr lang="fa-IR" sz="2800" dirty="0">
                <a:cs typeface="B Nazanin" pitchFamily="2" charset="-78"/>
              </a:rPr>
              <a:t>اخذ </a:t>
            </a:r>
            <a:r>
              <a:rPr lang="en-US" sz="2800" dirty="0">
                <a:cs typeface="B Nazanin" pitchFamily="2" charset="-78"/>
              </a:rPr>
              <a:t>ECG</a:t>
            </a:r>
            <a:r>
              <a:rPr lang="fa-IR" sz="2800" dirty="0">
                <a:cs typeface="B Nazanin" pitchFamily="2" charset="-78"/>
              </a:rPr>
              <a:t> دوم </a:t>
            </a:r>
          </a:p>
          <a:p>
            <a:pPr algn="just" rtl="1">
              <a:defRPr/>
            </a:pPr>
            <a:r>
              <a:rPr lang="fa-IR" sz="2800" dirty="0">
                <a:cs typeface="B Nazanin" pitchFamily="2" charset="-78"/>
              </a:rPr>
              <a:t>    (یک ساعت بعد از ورود بیمار)</a:t>
            </a:r>
            <a:endParaRPr lang="en-US" sz="2800" dirty="0"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5827713"/>
            <a:ext cx="29718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 rtl="1">
              <a:buFont typeface="Wingdings" pitchFamily="2" charset="2"/>
              <a:buChar char="v"/>
              <a:defRPr/>
            </a:pPr>
            <a:r>
              <a:rPr lang="en-US" sz="2800" dirty="0">
                <a:cs typeface="B Nazanin" pitchFamily="2" charset="-78"/>
              </a:rPr>
              <a:t>CXR</a:t>
            </a:r>
            <a:r>
              <a:rPr lang="fa-IR" sz="2800" dirty="0">
                <a:cs typeface="B Nazanin" pitchFamily="2" charset="-78"/>
              </a:rPr>
              <a:t> درصورت لزوم </a:t>
            </a:r>
          </a:p>
          <a:p>
            <a:pPr algn="just" rtl="1">
              <a:defRPr/>
            </a:pPr>
            <a:r>
              <a:rPr lang="fa-IR" sz="2800" dirty="0">
                <a:cs typeface="B Nazanin" pitchFamily="2" charset="-78"/>
              </a:rPr>
              <a:t>و ادامه مانتورینگ</a:t>
            </a:r>
            <a:endParaRPr lang="en-US" sz="2800" dirty="0">
              <a:cs typeface="B Nazanin" pitchFamily="2" charset="-78"/>
            </a:endParaRPr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274638" y="5029200"/>
            <a:ext cx="3916362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rtl="1" eaLnBrk="1" hangingPunct="1"/>
            <a:r>
              <a:rPr lang="fa-IR" sz="2800">
                <a:cs typeface="B Nazanin" pitchFamily="2" charset="-78"/>
              </a:rPr>
              <a:t>عدم تغییرات </a:t>
            </a:r>
            <a:r>
              <a:rPr lang="en-US" sz="2800">
                <a:cs typeface="B Nazanin" pitchFamily="2" charset="-78"/>
              </a:rPr>
              <a:t>ECG</a:t>
            </a:r>
            <a:r>
              <a:rPr lang="fa-IR" sz="2800">
                <a:cs typeface="B Nazanin" pitchFamily="2" charset="-78"/>
              </a:rPr>
              <a:t> و تروپونین منفی و عدم بروز شواهد </a:t>
            </a:r>
            <a:r>
              <a:rPr lang="en-US" sz="2800">
                <a:cs typeface="B Nazanin" pitchFamily="2" charset="-78"/>
              </a:rPr>
              <a:t>ACS</a:t>
            </a:r>
          </a:p>
        </p:txBody>
      </p:sp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457200" y="4048125"/>
            <a:ext cx="32004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rtl="1" eaLnBrk="1" hangingPunct="1"/>
            <a:r>
              <a:rPr lang="fa-IR" sz="2800">
                <a:cs typeface="B Nazanin" pitchFamily="2" charset="-78"/>
              </a:rPr>
              <a:t>تغییرات </a:t>
            </a:r>
            <a:r>
              <a:rPr lang="en-US" sz="2800">
                <a:cs typeface="B Nazanin" pitchFamily="2" charset="-78"/>
              </a:rPr>
              <a:t>ECG</a:t>
            </a:r>
            <a:r>
              <a:rPr lang="fa-IR" sz="2800">
                <a:cs typeface="B Nazanin" pitchFamily="2" charset="-78"/>
              </a:rPr>
              <a:t> یا رایز آنزیم</a:t>
            </a:r>
            <a:endParaRPr lang="en-US" sz="2800">
              <a:cs typeface="B Nazanin" pitchFamily="2" charset="-78"/>
            </a:endParaRPr>
          </a:p>
        </p:txBody>
      </p:sp>
      <p:sp>
        <p:nvSpPr>
          <p:cNvPr id="20490" name="Left Brace 2"/>
          <p:cNvSpPr>
            <a:spLocks/>
          </p:cNvSpPr>
          <p:nvPr/>
        </p:nvSpPr>
        <p:spPr bwMode="auto">
          <a:xfrm>
            <a:off x="4724400" y="3617913"/>
            <a:ext cx="304800" cy="3163887"/>
          </a:xfrm>
          <a:prstGeom prst="leftBrace">
            <a:avLst>
              <a:gd name="adj1" fmla="val 8314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20491" name="Straight Arrow Connector 4"/>
          <p:cNvCxnSpPr>
            <a:cxnSpLocks noChangeShapeType="1"/>
            <a:stCxn id="20483" idx="1"/>
            <a:endCxn id="20484" idx="3"/>
          </p:cNvCxnSpPr>
          <p:nvPr/>
        </p:nvCxnSpPr>
        <p:spPr bwMode="auto">
          <a:xfrm flipH="1" flipV="1">
            <a:off x="2438400" y="1979613"/>
            <a:ext cx="1219200" cy="15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2" name="Straight Arrow Connector 13"/>
          <p:cNvCxnSpPr>
            <a:cxnSpLocks noChangeShapeType="1"/>
            <a:stCxn id="20489" idx="0"/>
            <a:endCxn id="20484" idx="2"/>
          </p:cNvCxnSpPr>
          <p:nvPr/>
        </p:nvCxnSpPr>
        <p:spPr bwMode="auto">
          <a:xfrm flipH="1" flipV="1">
            <a:off x="1600200" y="2239963"/>
            <a:ext cx="457200" cy="180816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3" name="Straight Arrow Connector 15"/>
          <p:cNvCxnSpPr>
            <a:cxnSpLocks noChangeShapeType="1"/>
            <a:stCxn id="20490" idx="1"/>
            <a:endCxn id="20489" idx="3"/>
          </p:cNvCxnSpPr>
          <p:nvPr/>
        </p:nvCxnSpPr>
        <p:spPr bwMode="auto">
          <a:xfrm flipH="1" flipV="1">
            <a:off x="3657600" y="4310063"/>
            <a:ext cx="1066800" cy="8890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4" name="Straight Arrow Connector 17"/>
          <p:cNvCxnSpPr>
            <a:cxnSpLocks noChangeShapeType="1"/>
            <a:stCxn id="20490" idx="1"/>
            <a:endCxn id="20488" idx="3"/>
          </p:cNvCxnSpPr>
          <p:nvPr/>
        </p:nvCxnSpPr>
        <p:spPr bwMode="auto">
          <a:xfrm flipH="1">
            <a:off x="4191000" y="5199063"/>
            <a:ext cx="533400" cy="3079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5" name="Left Brace 20"/>
          <p:cNvSpPr>
            <a:spLocks/>
          </p:cNvSpPr>
          <p:nvPr/>
        </p:nvSpPr>
        <p:spPr bwMode="auto">
          <a:xfrm rot="5400000">
            <a:off x="6629400" y="1277938"/>
            <a:ext cx="381000" cy="4191000"/>
          </a:xfrm>
          <a:prstGeom prst="leftBrace">
            <a:avLst>
              <a:gd name="adj1" fmla="val 8352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20496" name="Straight Arrow Connector 24"/>
          <p:cNvCxnSpPr>
            <a:cxnSpLocks noChangeShapeType="1"/>
            <a:stCxn id="20483" idx="2"/>
            <a:endCxn id="20495" idx="1"/>
          </p:cNvCxnSpPr>
          <p:nvPr/>
        </p:nvCxnSpPr>
        <p:spPr bwMode="auto">
          <a:xfrm>
            <a:off x="6353175" y="2667000"/>
            <a:ext cx="466725" cy="5159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2209800" y="1457325"/>
            <a:ext cx="1676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sz="2800" dirty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بلی</a:t>
            </a:r>
            <a:endParaRPr lang="en-US" sz="2800" dirty="0"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57800" y="2614613"/>
            <a:ext cx="1676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sz="2800" dirty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خیر</a:t>
            </a:r>
            <a:endParaRPr lang="en-US" sz="2800" dirty="0"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</p:txBody>
      </p:sp>
      <p:sp>
        <p:nvSpPr>
          <p:cNvPr id="28" name="Bent Arrow 27"/>
          <p:cNvSpPr/>
          <p:nvPr/>
        </p:nvSpPr>
        <p:spPr bwMode="auto">
          <a:xfrm rot="10800000">
            <a:off x="117475" y="6010275"/>
            <a:ext cx="685800" cy="8382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Emergency Department Approach to Chest Pain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/>
            <a:r>
              <a:rPr lang="fa-IR" altLang="en-US" dirty="0" smtClean="0">
                <a:cs typeface="B Nazanin" pitchFamily="2" charset="-78"/>
              </a:rPr>
              <a:t>اقدامات اولیه در بدو ورود بیمار</a:t>
            </a:r>
          </a:p>
          <a:p>
            <a:pPr lvl="1" algn="r" rtl="1" eaLnBrk="1" hangingPunct="1"/>
            <a:r>
              <a:rPr lang="fa-IR" altLang="en-US" dirty="0" smtClean="0">
                <a:cs typeface="B Nazanin" pitchFamily="2" charset="-78"/>
              </a:rPr>
              <a:t>ارزیابی علائم حیاتی</a:t>
            </a:r>
          </a:p>
          <a:p>
            <a:pPr lvl="1" algn="r" rtl="1" eaLnBrk="1" hangingPunct="1"/>
            <a:r>
              <a:rPr lang="fa-IR" altLang="en-US" dirty="0" smtClean="0">
                <a:cs typeface="B Nazanin" pitchFamily="2" charset="-78"/>
              </a:rPr>
              <a:t>کاردیاک مانیتورینگ</a:t>
            </a:r>
          </a:p>
          <a:p>
            <a:pPr lvl="1" algn="r" rtl="1" eaLnBrk="1" hangingPunct="1"/>
            <a:r>
              <a:rPr lang="fa-IR" altLang="en-US" dirty="0" smtClean="0">
                <a:cs typeface="B Nazanin" pitchFamily="2" charset="-78"/>
              </a:rPr>
              <a:t>برقراری راه وریدی مناسب</a:t>
            </a:r>
          </a:p>
          <a:p>
            <a:pPr lvl="1" algn="r" rtl="1" eaLnBrk="1" hangingPunct="1"/>
            <a:r>
              <a:rPr lang="fa-IR" altLang="en-US" dirty="0" smtClean="0">
                <a:cs typeface="B Nazanin" pitchFamily="2" charset="-78"/>
              </a:rPr>
              <a:t>اخذ شرح حال</a:t>
            </a:r>
          </a:p>
          <a:p>
            <a:pPr lvl="1" algn="r" rtl="1" eaLnBrk="1" hangingPunct="1"/>
            <a:r>
              <a:rPr lang="fa-IR" altLang="en-US" dirty="0" smtClean="0">
                <a:cs typeface="B Nazanin" pitchFamily="2" charset="-78"/>
              </a:rPr>
              <a:t>پالس اکسی متری</a:t>
            </a:r>
          </a:p>
          <a:p>
            <a:pPr lvl="1" algn="r" rtl="1" eaLnBrk="1" hangingPunct="1"/>
            <a:r>
              <a:rPr lang="fa-IR" altLang="en-US" dirty="0" smtClean="0">
                <a:cs typeface="B Nazanin" pitchFamily="2" charset="-78"/>
              </a:rPr>
              <a:t>معاینه فیزیکی</a:t>
            </a:r>
          </a:p>
          <a:p>
            <a:pPr lvl="1" algn="r" rtl="1" eaLnBrk="1" hangingPunct="1"/>
            <a:r>
              <a:rPr lang="fa-IR" altLang="en-US" dirty="0" smtClean="0">
                <a:cs typeface="B Nazanin" pitchFamily="2" charset="-78"/>
              </a:rPr>
              <a:t>چک سطح سرومی تروپونین (بیشتر از 4 ساعت از شروع </a:t>
            </a:r>
            <a:r>
              <a:rPr lang="en-US" altLang="en-US" dirty="0" smtClean="0">
                <a:cs typeface="B Nazanin" pitchFamily="2" charset="-78"/>
              </a:rPr>
              <a:t>CP</a:t>
            </a:r>
            <a:r>
              <a:rPr lang="fa-IR" altLang="en-US" dirty="0" smtClean="0">
                <a:cs typeface="B Nazanin" pitchFamily="2" charset="-78"/>
              </a:rPr>
              <a:t>)</a:t>
            </a:r>
            <a:endParaRPr lang="en-US" altLang="en-US" dirty="0" smtClean="0">
              <a:cs typeface="B Nazanin" pitchFamily="2" charset="-78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609600" y="1828800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1" eaLnBrk="1" hangingPunct="1"/>
            <a:r>
              <a:rPr lang="fa-IR" sz="2800" dirty="0">
                <a:cs typeface="B Nazanin" pitchFamily="2" charset="-78"/>
              </a:rPr>
              <a:t>الگوریتم 1</a:t>
            </a:r>
            <a:endParaRPr lang="en-US" sz="2800" dirty="0">
              <a:cs typeface="B Nazanin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CP Unit</a:t>
            </a:r>
            <a:endParaRPr lang="en-US" sz="1800" smtClean="0"/>
          </a:p>
        </p:txBody>
      </p:sp>
      <p:sp>
        <p:nvSpPr>
          <p:cNvPr id="21507" name="TextBox 8"/>
          <p:cNvSpPr txBox="1">
            <a:spLocks noChangeArrowheads="1"/>
          </p:cNvSpPr>
          <p:nvPr/>
        </p:nvSpPr>
        <p:spPr bwMode="auto">
          <a:xfrm>
            <a:off x="4800600" y="990600"/>
            <a:ext cx="39163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rtl="1" eaLnBrk="1" hangingPunct="1"/>
            <a:r>
              <a:rPr lang="fa-IR" sz="2800">
                <a:cs typeface="B Nazanin" pitchFamily="2" charset="-78"/>
              </a:rPr>
              <a:t>عدم تغییرات </a:t>
            </a:r>
            <a:r>
              <a:rPr lang="en-US" sz="2800">
                <a:cs typeface="B Nazanin" pitchFamily="2" charset="-78"/>
              </a:rPr>
              <a:t>ECG</a:t>
            </a:r>
            <a:r>
              <a:rPr lang="fa-IR" sz="2800">
                <a:cs typeface="B Nazanin" pitchFamily="2" charset="-78"/>
              </a:rPr>
              <a:t> و تروپونین منفی و عدم بروز شواهد </a:t>
            </a:r>
            <a:r>
              <a:rPr lang="en-US" sz="2800">
                <a:cs typeface="B Nazanin" pitchFamily="2" charset="-78"/>
              </a:rPr>
              <a:t>ACS</a:t>
            </a:r>
          </a:p>
        </p:txBody>
      </p:sp>
      <p:sp>
        <p:nvSpPr>
          <p:cNvPr id="21508" name="TextBox 21"/>
          <p:cNvSpPr txBox="1">
            <a:spLocks noChangeArrowheads="1"/>
          </p:cNvSpPr>
          <p:nvPr/>
        </p:nvSpPr>
        <p:spPr bwMode="auto">
          <a:xfrm>
            <a:off x="990600" y="990600"/>
            <a:ext cx="3230563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fa-IR" sz="2800">
                <a:cs typeface="B Nazanin" pitchFamily="2" charset="-78"/>
              </a:rPr>
              <a:t>ارزیابی ریسک با استفاده از </a:t>
            </a:r>
            <a:r>
              <a:rPr lang="en-US" sz="2800">
                <a:cs typeface="B Nazanin" pitchFamily="2" charset="-78"/>
              </a:rPr>
              <a:t>Heart Risk Score</a:t>
            </a:r>
          </a:p>
        </p:txBody>
      </p:sp>
      <p:sp>
        <p:nvSpPr>
          <p:cNvPr id="21509" name="TextBox 22"/>
          <p:cNvSpPr txBox="1">
            <a:spLocks noChangeArrowheads="1"/>
          </p:cNvSpPr>
          <p:nvPr/>
        </p:nvSpPr>
        <p:spPr bwMode="auto">
          <a:xfrm>
            <a:off x="990600" y="2362200"/>
            <a:ext cx="887413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rtl="1" eaLnBrk="1" hangingPunct="1"/>
            <a:r>
              <a:rPr lang="en-US" sz="2800">
                <a:cs typeface="B Nazanin" pitchFamily="2" charset="-78"/>
              </a:rPr>
              <a:t>&lt;=2</a:t>
            </a:r>
          </a:p>
        </p:txBody>
      </p:sp>
      <p:sp>
        <p:nvSpPr>
          <p:cNvPr id="21510" name="TextBox 23"/>
          <p:cNvSpPr txBox="1">
            <a:spLocks noChangeArrowheads="1"/>
          </p:cNvSpPr>
          <p:nvPr/>
        </p:nvSpPr>
        <p:spPr bwMode="auto">
          <a:xfrm>
            <a:off x="5722938" y="2392363"/>
            <a:ext cx="885825" cy="522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rtl="1" eaLnBrk="1" hangingPunct="1"/>
            <a:r>
              <a:rPr lang="en-US" sz="2800">
                <a:cs typeface="B Nazanin" pitchFamily="2" charset="-78"/>
              </a:rPr>
              <a:t>&gt;=3</a:t>
            </a:r>
          </a:p>
        </p:txBody>
      </p:sp>
      <p:sp>
        <p:nvSpPr>
          <p:cNvPr id="21511" name="TextBox 25"/>
          <p:cNvSpPr txBox="1">
            <a:spLocks noChangeArrowheads="1"/>
          </p:cNvSpPr>
          <p:nvPr/>
        </p:nvSpPr>
        <p:spPr bwMode="auto">
          <a:xfrm>
            <a:off x="304800" y="3276600"/>
            <a:ext cx="3382963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fa-IR" sz="2800">
                <a:cs typeface="B Nazanin" pitchFamily="2" charset="-78"/>
              </a:rPr>
              <a:t>الگوریتم 2 یا </a:t>
            </a:r>
            <a:r>
              <a:rPr lang="en-US" sz="2800">
                <a:cs typeface="B Nazanin" pitchFamily="2" charset="-78"/>
              </a:rPr>
              <a:t>Discharge</a:t>
            </a:r>
          </a:p>
        </p:txBody>
      </p:sp>
      <p:sp>
        <p:nvSpPr>
          <p:cNvPr id="21512" name="TextBox 26"/>
          <p:cNvSpPr txBox="1">
            <a:spLocks noChangeArrowheads="1"/>
          </p:cNvSpPr>
          <p:nvPr/>
        </p:nvSpPr>
        <p:spPr bwMode="auto">
          <a:xfrm>
            <a:off x="4481513" y="3276600"/>
            <a:ext cx="338455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fa-IR" sz="2800">
                <a:cs typeface="B Nazanin" pitchFamily="2" charset="-78"/>
              </a:rPr>
              <a:t>ویزیت کاردیولوژی </a:t>
            </a:r>
            <a:endParaRPr lang="en-US" sz="2800">
              <a:cs typeface="B Nazanin" pitchFamily="2" charset="-78"/>
            </a:endParaRPr>
          </a:p>
        </p:txBody>
      </p:sp>
      <p:sp>
        <p:nvSpPr>
          <p:cNvPr id="21513" name="TextBox 28"/>
          <p:cNvSpPr txBox="1">
            <a:spLocks noChangeArrowheads="1"/>
          </p:cNvSpPr>
          <p:nvPr/>
        </p:nvSpPr>
        <p:spPr bwMode="auto">
          <a:xfrm>
            <a:off x="4483100" y="4114800"/>
            <a:ext cx="3382963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en-US" sz="2800">
                <a:cs typeface="B Nazanin" pitchFamily="2" charset="-78"/>
              </a:rPr>
              <a:t>Non Invasive Test</a:t>
            </a:r>
          </a:p>
        </p:txBody>
      </p:sp>
      <p:sp>
        <p:nvSpPr>
          <p:cNvPr id="21514" name="TextBox 29"/>
          <p:cNvSpPr txBox="1">
            <a:spLocks noChangeArrowheads="1"/>
          </p:cNvSpPr>
          <p:nvPr/>
        </p:nvSpPr>
        <p:spPr bwMode="auto">
          <a:xfrm>
            <a:off x="7620000" y="5105400"/>
            <a:ext cx="14478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en-US" sz="2800">
                <a:cs typeface="B Nazanin" pitchFamily="2" charset="-78"/>
              </a:rPr>
              <a:t>Positive</a:t>
            </a:r>
          </a:p>
        </p:txBody>
      </p:sp>
      <p:sp>
        <p:nvSpPr>
          <p:cNvPr id="21515" name="TextBox 32"/>
          <p:cNvSpPr txBox="1">
            <a:spLocks noChangeArrowheads="1"/>
          </p:cNvSpPr>
          <p:nvPr/>
        </p:nvSpPr>
        <p:spPr bwMode="auto">
          <a:xfrm>
            <a:off x="5329238" y="5089525"/>
            <a:ext cx="169227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en-US" sz="2800">
                <a:cs typeface="B Nazanin" pitchFamily="2" charset="-78"/>
              </a:rPr>
              <a:t>Negative</a:t>
            </a:r>
          </a:p>
        </p:txBody>
      </p:sp>
      <p:sp>
        <p:nvSpPr>
          <p:cNvPr id="21516" name="TextBox 33"/>
          <p:cNvSpPr txBox="1">
            <a:spLocks noChangeArrowheads="1"/>
          </p:cNvSpPr>
          <p:nvPr/>
        </p:nvSpPr>
        <p:spPr bwMode="auto">
          <a:xfrm>
            <a:off x="2505075" y="5105400"/>
            <a:ext cx="22860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en-US" sz="2800">
                <a:cs typeface="B Nazanin" pitchFamily="2" charset="-78"/>
              </a:rPr>
              <a:t>Indeterminate</a:t>
            </a:r>
          </a:p>
        </p:txBody>
      </p:sp>
      <p:cxnSp>
        <p:nvCxnSpPr>
          <p:cNvPr id="21517" name="Straight Arrow Connector 11"/>
          <p:cNvCxnSpPr>
            <a:cxnSpLocks noChangeShapeType="1"/>
            <a:stCxn id="21507" idx="1"/>
            <a:endCxn id="21508" idx="3"/>
          </p:cNvCxnSpPr>
          <p:nvPr/>
        </p:nvCxnSpPr>
        <p:spPr bwMode="auto">
          <a:xfrm flipH="1">
            <a:off x="4221163" y="1468438"/>
            <a:ext cx="57943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8" name="Straight Arrow Connector 14"/>
          <p:cNvCxnSpPr>
            <a:cxnSpLocks noChangeShapeType="1"/>
            <a:stCxn id="21508" idx="2"/>
            <a:endCxn id="21509" idx="0"/>
          </p:cNvCxnSpPr>
          <p:nvPr/>
        </p:nvCxnSpPr>
        <p:spPr bwMode="auto">
          <a:xfrm flipH="1">
            <a:off x="1433513" y="1944688"/>
            <a:ext cx="1173162" cy="41751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9" name="Straight Arrow Connector 34"/>
          <p:cNvCxnSpPr>
            <a:cxnSpLocks noChangeShapeType="1"/>
            <a:stCxn id="21508" idx="2"/>
            <a:endCxn id="21510" idx="0"/>
          </p:cNvCxnSpPr>
          <p:nvPr/>
        </p:nvCxnSpPr>
        <p:spPr bwMode="auto">
          <a:xfrm>
            <a:off x="2606675" y="1944688"/>
            <a:ext cx="3559175" cy="4476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0" name="Straight Arrow Connector 36"/>
          <p:cNvCxnSpPr>
            <a:cxnSpLocks noChangeShapeType="1"/>
            <a:stCxn id="21509" idx="2"/>
            <a:endCxn id="21511" idx="0"/>
          </p:cNvCxnSpPr>
          <p:nvPr/>
        </p:nvCxnSpPr>
        <p:spPr bwMode="auto">
          <a:xfrm>
            <a:off x="1433513" y="2886075"/>
            <a:ext cx="563562" cy="39052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1" name="Straight Arrow Connector 38"/>
          <p:cNvCxnSpPr>
            <a:cxnSpLocks noChangeShapeType="1"/>
            <a:stCxn id="21510" idx="2"/>
            <a:endCxn id="21512" idx="0"/>
          </p:cNvCxnSpPr>
          <p:nvPr/>
        </p:nvCxnSpPr>
        <p:spPr bwMode="auto">
          <a:xfrm>
            <a:off x="6165850" y="2914650"/>
            <a:ext cx="7938" cy="3619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2" name="Straight Arrow Connector 40"/>
          <p:cNvCxnSpPr>
            <a:cxnSpLocks noChangeShapeType="1"/>
            <a:stCxn id="21512" idx="2"/>
            <a:endCxn id="21513" idx="0"/>
          </p:cNvCxnSpPr>
          <p:nvPr/>
        </p:nvCxnSpPr>
        <p:spPr bwMode="auto">
          <a:xfrm>
            <a:off x="6173788" y="3800475"/>
            <a:ext cx="1587" cy="31432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3" name="Elbow Connector 46"/>
          <p:cNvCxnSpPr>
            <a:cxnSpLocks noChangeShapeType="1"/>
            <a:stCxn id="21516" idx="2"/>
            <a:endCxn id="21511" idx="2"/>
          </p:cNvCxnSpPr>
          <p:nvPr/>
        </p:nvCxnSpPr>
        <p:spPr bwMode="auto">
          <a:xfrm rot="5400000" flipH="1">
            <a:off x="1908175" y="3889375"/>
            <a:ext cx="1828800" cy="1651000"/>
          </a:xfrm>
          <a:prstGeom prst="bentConnector3">
            <a:avLst>
              <a:gd name="adj1" fmla="val -12500"/>
            </a:avLst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4" name="Elbow Connector 51"/>
          <p:cNvCxnSpPr>
            <a:cxnSpLocks noChangeShapeType="1"/>
            <a:stCxn id="21515" idx="2"/>
            <a:endCxn id="21511" idx="1"/>
          </p:cNvCxnSpPr>
          <p:nvPr/>
        </p:nvCxnSpPr>
        <p:spPr bwMode="auto">
          <a:xfrm rot="5400000" flipH="1">
            <a:off x="2202657" y="1640681"/>
            <a:ext cx="2074862" cy="5870575"/>
          </a:xfrm>
          <a:prstGeom prst="bentConnector4">
            <a:avLst>
              <a:gd name="adj1" fmla="val -23519"/>
              <a:gd name="adj2" fmla="val 102269"/>
            </a:avLst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5" name="Straight Arrow Connector 55"/>
          <p:cNvCxnSpPr>
            <a:cxnSpLocks noChangeShapeType="1"/>
            <a:stCxn id="21513" idx="1"/>
            <a:endCxn id="21516" idx="0"/>
          </p:cNvCxnSpPr>
          <p:nvPr/>
        </p:nvCxnSpPr>
        <p:spPr bwMode="auto">
          <a:xfrm flipH="1">
            <a:off x="3648075" y="4376738"/>
            <a:ext cx="835025" cy="72866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6" name="Straight Arrow Connector 57"/>
          <p:cNvCxnSpPr>
            <a:cxnSpLocks noChangeShapeType="1"/>
            <a:stCxn id="21513" idx="3"/>
            <a:endCxn id="21514" idx="0"/>
          </p:cNvCxnSpPr>
          <p:nvPr/>
        </p:nvCxnSpPr>
        <p:spPr bwMode="auto">
          <a:xfrm>
            <a:off x="7866063" y="4376738"/>
            <a:ext cx="477837" cy="72866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7" name="Straight Arrow Connector 59"/>
          <p:cNvCxnSpPr>
            <a:cxnSpLocks noChangeShapeType="1"/>
            <a:stCxn id="21513" idx="2"/>
            <a:endCxn id="21515" idx="0"/>
          </p:cNvCxnSpPr>
          <p:nvPr/>
        </p:nvCxnSpPr>
        <p:spPr bwMode="auto">
          <a:xfrm>
            <a:off x="6175375" y="4638675"/>
            <a:ext cx="0" cy="4508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8" name="TextBox 63"/>
          <p:cNvSpPr txBox="1">
            <a:spLocks noChangeArrowheads="1"/>
          </p:cNvSpPr>
          <p:nvPr/>
        </p:nvSpPr>
        <p:spPr bwMode="auto">
          <a:xfrm>
            <a:off x="6629400" y="6105525"/>
            <a:ext cx="221932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fa-IR" sz="2800">
                <a:cs typeface="B Nazanin" pitchFamily="2" charset="-78"/>
              </a:rPr>
              <a:t>درمان </a:t>
            </a:r>
            <a:r>
              <a:rPr lang="en-US" sz="2800">
                <a:cs typeface="B Nazanin" pitchFamily="2" charset="-78"/>
              </a:rPr>
              <a:t>ACS</a:t>
            </a:r>
          </a:p>
        </p:txBody>
      </p:sp>
      <p:cxnSp>
        <p:nvCxnSpPr>
          <p:cNvPr id="21529" name="Straight Arrow Connector 62"/>
          <p:cNvCxnSpPr>
            <a:cxnSpLocks noChangeShapeType="1"/>
            <a:stCxn id="21514" idx="2"/>
            <a:endCxn id="21528" idx="0"/>
          </p:cNvCxnSpPr>
          <p:nvPr/>
        </p:nvCxnSpPr>
        <p:spPr bwMode="auto">
          <a:xfrm flipH="1">
            <a:off x="7739063" y="5629275"/>
            <a:ext cx="604837" cy="4762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CP Unit</a:t>
            </a:r>
            <a:endParaRPr lang="en-US" sz="1800" smtClean="0"/>
          </a:p>
        </p:txBody>
      </p:sp>
      <p:pic>
        <p:nvPicPr>
          <p:cNvPr id="2253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95400"/>
            <a:ext cx="4953000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295400"/>
            <a:ext cx="2940050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Unstable Patient with CP</a:t>
            </a:r>
            <a:endParaRPr lang="en-US" sz="180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 eaLnBrk="1" hangingPunct="1"/>
            <a:r>
              <a:rPr lang="fa-IR" dirty="0" smtClean="0">
                <a:cs typeface="B Nazanin" pitchFamily="2" charset="-78"/>
              </a:rPr>
              <a:t>تاکی-برادی‌آریتمی</a:t>
            </a:r>
          </a:p>
          <a:p>
            <a:pPr algn="just" rtl="1" eaLnBrk="1" hangingPunct="1"/>
            <a:r>
              <a:rPr lang="fa-IR" dirty="0" smtClean="0">
                <a:cs typeface="B Nazanin" pitchFamily="2" charset="-78"/>
              </a:rPr>
              <a:t>فشار سیستولیک کمتر از 80</a:t>
            </a:r>
          </a:p>
          <a:p>
            <a:pPr algn="just" rtl="1" eaLnBrk="1" hangingPunct="1"/>
            <a:r>
              <a:rPr lang="fa-IR" dirty="0" smtClean="0">
                <a:cs typeface="B Nazanin" pitchFamily="2" charset="-78"/>
              </a:rPr>
              <a:t>شواهد پولمونری ادما در معاینه </a:t>
            </a:r>
          </a:p>
          <a:p>
            <a:pPr algn="just" rtl="1" eaLnBrk="1" hangingPunct="1"/>
            <a:r>
              <a:rPr lang="fa-IR" dirty="0" smtClean="0">
                <a:cs typeface="B Nazanin" pitchFamily="2" charset="-78"/>
              </a:rPr>
              <a:t>تعریق سرد</a:t>
            </a:r>
          </a:p>
          <a:p>
            <a:pPr algn="just" rtl="1" eaLnBrk="1" hangingPunct="1"/>
            <a:r>
              <a:rPr lang="en-US" dirty="0" smtClean="0">
                <a:cs typeface="B Nazanin" pitchFamily="2" charset="-78"/>
              </a:rPr>
              <a:t>On-going CP</a:t>
            </a:r>
            <a:r>
              <a:rPr lang="fa-IR" dirty="0" smtClean="0">
                <a:cs typeface="B Nazanin" pitchFamily="2" charset="-78"/>
              </a:rPr>
              <a:t> بیش از 20 </a:t>
            </a:r>
            <a:r>
              <a:rPr lang="fa-IR" dirty="0" smtClean="0">
                <a:cs typeface="B Nazanin" pitchFamily="2" charset="-78"/>
              </a:rPr>
              <a:t>دقیقه (در صورت نرمال بودن </a:t>
            </a:r>
            <a:r>
              <a:rPr lang="en-US" dirty="0" smtClean="0">
                <a:cs typeface="B Nazanin" pitchFamily="2" charset="-78"/>
              </a:rPr>
              <a:t>ECG</a:t>
            </a:r>
            <a:r>
              <a:rPr lang="fa-IR" dirty="0" smtClean="0">
                <a:cs typeface="B Nazanin" pitchFamily="2" charset="-78"/>
              </a:rPr>
              <a:t> اولیه، اخذ </a:t>
            </a:r>
            <a:r>
              <a:rPr lang="en-US" dirty="0" smtClean="0">
                <a:cs typeface="B Nazanin" pitchFamily="2" charset="-78"/>
              </a:rPr>
              <a:t>ECG</a:t>
            </a:r>
            <a:r>
              <a:rPr lang="fa-IR" dirty="0" smtClean="0">
                <a:cs typeface="B Nazanin" pitchFamily="2" charset="-78"/>
              </a:rPr>
              <a:t> به‌صورت سریال هر 15 تا 30دقیقه)</a:t>
            </a:r>
            <a:endParaRPr lang="en-US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Unstable Patient with CP</a:t>
            </a:r>
            <a:endParaRPr lang="en-US" sz="180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077200" cy="4800600"/>
          </a:xfrm>
        </p:spPr>
        <p:txBody>
          <a:bodyPr/>
          <a:lstStyle/>
          <a:p>
            <a:pPr algn="r" rtl="1" eaLnBrk="1" hangingPunct="1"/>
            <a:r>
              <a:rPr lang="fa-IR" dirty="0" smtClean="0">
                <a:cs typeface="B Nazanin" pitchFamily="2" charset="-78"/>
              </a:rPr>
              <a:t>اقدامات اولیه</a:t>
            </a:r>
          </a:p>
          <a:p>
            <a:pPr lvl="1" algn="r" rtl="1" eaLnBrk="1" hangingPunct="1"/>
            <a:r>
              <a:rPr lang="en-US" dirty="0" smtClean="0">
                <a:cs typeface="B Nazanin" pitchFamily="2" charset="-78"/>
              </a:rPr>
              <a:t>Stabilize airway, Breathing &amp; Circulation (CAB)</a:t>
            </a:r>
          </a:p>
          <a:p>
            <a:pPr lvl="1" algn="r" rtl="1" eaLnBrk="1" hangingPunct="1"/>
            <a:r>
              <a:rPr lang="fa-IR" dirty="0" smtClean="0">
                <a:cs typeface="B Nazanin" pitchFamily="2" charset="-78"/>
              </a:rPr>
              <a:t>درمان آریتمی‌ها بر اساس پروتکل </a:t>
            </a:r>
            <a:r>
              <a:rPr lang="en-US" dirty="0" smtClean="0">
                <a:cs typeface="B Nazanin" pitchFamily="2" charset="-78"/>
              </a:rPr>
              <a:t>ACLS</a:t>
            </a:r>
          </a:p>
          <a:p>
            <a:pPr lvl="1" algn="r" rtl="1" eaLnBrk="1" hangingPunct="1"/>
            <a:r>
              <a:rPr lang="fa-IR" dirty="0" smtClean="0">
                <a:cs typeface="B Nazanin" pitchFamily="2" charset="-78"/>
              </a:rPr>
              <a:t>ویزیت کاردیولوژی</a:t>
            </a:r>
          </a:p>
          <a:p>
            <a:pPr lvl="1" algn="r" rtl="1" eaLnBrk="1" hangingPunct="1"/>
            <a:r>
              <a:rPr lang="fa-IR" dirty="0" smtClean="0">
                <a:cs typeface="B Nazanin" pitchFamily="2" charset="-78"/>
              </a:rPr>
              <a:t>ارزیابی از جهت </a:t>
            </a:r>
            <a:r>
              <a:rPr lang="en-US" dirty="0" smtClean="0">
                <a:cs typeface="B Nazanin" pitchFamily="2" charset="-78"/>
              </a:rPr>
              <a:t>AMI</a:t>
            </a:r>
          </a:p>
          <a:p>
            <a:pPr lvl="1" algn="r" rtl="1" eaLnBrk="1" hangingPunct="1"/>
            <a:r>
              <a:rPr lang="fa-IR" dirty="0" smtClean="0">
                <a:cs typeface="B Nazanin" pitchFamily="2" charset="-78"/>
              </a:rPr>
              <a:t>ارزیابی از جهت </a:t>
            </a:r>
            <a:r>
              <a:rPr lang="en-US" dirty="0" smtClean="0">
                <a:cs typeface="B Nazanin" pitchFamily="2" charset="-78"/>
              </a:rPr>
              <a:t> Massive PE</a:t>
            </a:r>
          </a:p>
          <a:p>
            <a:pPr lvl="1" algn="r" rtl="1" eaLnBrk="1" hangingPunct="1"/>
            <a:r>
              <a:rPr lang="fa-IR" dirty="0" smtClean="0">
                <a:cs typeface="B Nazanin" pitchFamily="2" charset="-78"/>
              </a:rPr>
              <a:t>ارزیابی از جهت </a:t>
            </a:r>
            <a:r>
              <a:rPr lang="en-US" dirty="0" smtClean="0">
                <a:cs typeface="B Nazanin" pitchFamily="2" charset="-78"/>
              </a:rPr>
              <a:t>Tension Pneumothorax</a:t>
            </a:r>
          </a:p>
          <a:p>
            <a:pPr lvl="1" algn="r" rtl="1" eaLnBrk="1" hangingPunct="1"/>
            <a:r>
              <a:rPr lang="en-US" dirty="0" smtClean="0">
                <a:cs typeface="B Nazanin" pitchFamily="2" charset="-78"/>
              </a:rPr>
              <a:t>Pericardial </a:t>
            </a:r>
            <a:r>
              <a:rPr lang="en-US" dirty="0" err="1" smtClean="0">
                <a:cs typeface="B Nazanin" pitchFamily="2" charset="-78"/>
              </a:rPr>
              <a:t>Tamponade</a:t>
            </a:r>
            <a:r>
              <a:rPr lang="en-US" dirty="0" smtClean="0">
                <a:cs typeface="B Nazanin" pitchFamily="2" charset="-78"/>
              </a:rPr>
              <a:t> </a:t>
            </a:r>
            <a:endParaRPr lang="fa-IR" dirty="0" smtClean="0">
              <a:cs typeface="B Nazanin" pitchFamily="2" charset="-78"/>
            </a:endParaRPr>
          </a:p>
          <a:p>
            <a:pPr lvl="1" algn="r" rtl="1" eaLnBrk="1" hangingPunct="1"/>
            <a:r>
              <a:rPr lang="fa-IR" dirty="0" smtClean="0">
                <a:cs typeface="B Nazanin" pitchFamily="2" charset="-78"/>
              </a:rPr>
              <a:t>ارزیابی از جهت </a:t>
            </a:r>
            <a:r>
              <a:rPr lang="en-US" dirty="0" smtClean="0">
                <a:cs typeface="B Nazanin" pitchFamily="2" charset="-78"/>
              </a:rPr>
              <a:t>Aortic Dissection</a:t>
            </a:r>
            <a:endParaRPr lang="en-US" dirty="0" smtClean="0">
              <a:cs typeface="B Nazanin" pitchFamily="2" charset="-78"/>
            </a:endParaRPr>
          </a:p>
          <a:p>
            <a:pPr lvl="1" algn="r" rtl="1" eaLnBrk="1" hangingPunct="1"/>
            <a:endParaRPr lang="en-US" dirty="0" smtClean="0">
              <a:cs typeface="B Nazanin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rtl="1" eaLnBrk="1" hangingPunct="1"/>
            <a:r>
              <a:rPr lang="fa-IR" smtClean="0">
                <a:cs typeface="B Nazanin" pitchFamily="2" charset="-78"/>
              </a:rPr>
              <a:t>درمان </a:t>
            </a:r>
            <a:r>
              <a:rPr lang="en-US" smtClean="0">
                <a:cs typeface="B Nazanin" pitchFamily="2" charset="-78"/>
              </a:rPr>
              <a:t>ACS</a:t>
            </a:r>
            <a:endParaRPr lang="en-US" sz="1800" smtClean="0">
              <a:cs typeface="B Nazanin" pitchFamily="2" charset="-78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077200" cy="4114800"/>
          </a:xfrm>
        </p:spPr>
        <p:txBody>
          <a:bodyPr/>
          <a:lstStyle/>
          <a:p>
            <a:pPr lvl="1" algn="r" rtl="1" eaLnBrk="1" hangingPunct="1"/>
            <a:r>
              <a:rPr lang="fa-IR" smtClean="0">
                <a:cs typeface="B Nazanin" pitchFamily="2" charset="-78"/>
              </a:rPr>
              <a:t>تجویز پلاویکس 300 میلی‌گرم</a:t>
            </a:r>
          </a:p>
          <a:p>
            <a:pPr lvl="1" algn="r" rtl="1" eaLnBrk="1" hangingPunct="1"/>
            <a:r>
              <a:rPr lang="fa-IR" smtClean="0">
                <a:cs typeface="B Nazanin" pitchFamily="2" charset="-78"/>
              </a:rPr>
              <a:t>استاتین 80 میلی‌گرم</a:t>
            </a:r>
          </a:p>
          <a:p>
            <a:pPr lvl="1" algn="r" rtl="1" eaLnBrk="1" hangingPunct="1"/>
            <a:r>
              <a:rPr lang="fa-IR" smtClean="0">
                <a:cs typeface="B Nazanin" pitchFamily="2" charset="-78"/>
              </a:rPr>
              <a:t>تجویز نیترات (پرل یا تزریقی)</a:t>
            </a:r>
          </a:p>
          <a:p>
            <a:pPr lvl="1" algn="r" rtl="1" eaLnBrk="1" hangingPunct="1"/>
            <a:r>
              <a:rPr lang="fa-IR" smtClean="0">
                <a:cs typeface="B Nazanin" pitchFamily="2" charset="-78"/>
              </a:rPr>
              <a:t>مخدر </a:t>
            </a:r>
          </a:p>
          <a:p>
            <a:pPr lvl="1" algn="r" rtl="1" eaLnBrk="1" hangingPunct="1"/>
            <a:r>
              <a:rPr lang="fa-IR" smtClean="0">
                <a:cs typeface="B Nazanin" pitchFamily="2" charset="-78"/>
              </a:rPr>
              <a:t>آنتی‌کواگولان تزریقی</a:t>
            </a:r>
          </a:p>
          <a:p>
            <a:pPr lvl="1" algn="r" rtl="1" eaLnBrk="1" hangingPunct="1"/>
            <a:r>
              <a:rPr lang="fa-IR" smtClean="0">
                <a:cs typeface="B Nazanin" pitchFamily="2" charset="-78"/>
              </a:rPr>
              <a:t>تجویز بتابلاکر در صورت عدم کنتراندیکاسیون</a:t>
            </a:r>
          </a:p>
          <a:p>
            <a:pPr lvl="1" algn="r" rtl="1" eaLnBrk="1" hangingPunct="1"/>
            <a:endParaRPr lang="en-US" smtClean="0">
              <a:cs typeface="B Nazanin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lnSpc>
                <a:spcPct val="90000"/>
              </a:lnSpc>
            </a:pPr>
            <a:r>
              <a:rPr lang="en-US" smtClean="0">
                <a:cs typeface="B Nazanin" pitchFamily="2" charset="-78"/>
              </a:rPr>
              <a:t>Stable Patient</a:t>
            </a:r>
          </a:p>
          <a:p>
            <a:pPr lvl="1" algn="r" rtl="1" eaLnBrk="1" hangingPunct="1">
              <a:lnSpc>
                <a:spcPct val="90000"/>
              </a:lnSpc>
            </a:pPr>
            <a:r>
              <a:rPr lang="fa-IR" smtClean="0">
                <a:cs typeface="B Nazanin" pitchFamily="2" charset="-78"/>
              </a:rPr>
              <a:t>اخذ </a:t>
            </a:r>
            <a:r>
              <a:rPr lang="en-US" smtClean="0">
                <a:cs typeface="B Nazanin" pitchFamily="2" charset="-78"/>
              </a:rPr>
              <a:t>ECG</a:t>
            </a:r>
            <a:r>
              <a:rPr lang="fa-IR" smtClean="0">
                <a:cs typeface="B Nazanin" pitchFamily="2" charset="-78"/>
              </a:rPr>
              <a:t> 12 لیدی</a:t>
            </a:r>
          </a:p>
          <a:p>
            <a:pPr lvl="1" algn="r" rtl="1" eaLnBrk="1" hangingPunct="1">
              <a:lnSpc>
                <a:spcPct val="90000"/>
              </a:lnSpc>
            </a:pPr>
            <a:r>
              <a:rPr lang="fa-IR" smtClean="0">
                <a:cs typeface="B Nazanin" pitchFamily="2" charset="-78"/>
              </a:rPr>
              <a:t>تجویز آسپرین 300 میلی (کم ریسک بودن بیمار جهت دایسکشن آئورت)</a:t>
            </a:r>
          </a:p>
          <a:p>
            <a:pPr lvl="1" algn="r" rtl="1" eaLnBrk="1" hangingPunct="1">
              <a:lnSpc>
                <a:spcPct val="90000"/>
              </a:lnSpc>
            </a:pPr>
            <a:endParaRPr lang="en-US" smtClean="0">
              <a:cs typeface="B Nazanin" pitchFamily="2" charset="-78"/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Emergency Department Approach to Chest Pain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2971800" y="987425"/>
            <a:ext cx="5638800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rtl="1" eaLnBrk="1" hangingPunct="1"/>
            <a:r>
              <a:rPr lang="fa-IR" sz="2800">
                <a:cs typeface="B Nazanin" pitchFamily="2" charset="-78"/>
              </a:rPr>
              <a:t>شرح حال، معاینه فیزیکی یا </a:t>
            </a:r>
            <a:r>
              <a:rPr lang="en-US" sz="2800">
                <a:cs typeface="B Nazanin" pitchFamily="2" charset="-78"/>
              </a:rPr>
              <a:t>ECG</a:t>
            </a:r>
            <a:r>
              <a:rPr lang="fa-IR" sz="2800">
                <a:cs typeface="B Nazanin" pitchFamily="2" charset="-78"/>
              </a:rPr>
              <a:t> جهت سندروم حاد کرونری تشخیصی یا محتمل است؟</a:t>
            </a:r>
            <a:endParaRPr lang="en-US" sz="2800">
              <a:cs typeface="B Nazanin" pitchFamily="2" charset="-78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4868863" y="2667000"/>
            <a:ext cx="38100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1" eaLnBrk="1" hangingPunct="1"/>
            <a:r>
              <a:rPr lang="fa-IR" sz="2800">
                <a:cs typeface="B Nazanin" pitchFamily="2" charset="-78"/>
              </a:rPr>
              <a:t>شواهد </a:t>
            </a:r>
            <a:r>
              <a:rPr lang="en-US" sz="2800">
                <a:cs typeface="B Nazanin" pitchFamily="2" charset="-78"/>
              </a:rPr>
              <a:t>STEMI</a:t>
            </a:r>
            <a:r>
              <a:rPr lang="fa-IR" sz="2800">
                <a:cs typeface="B Nazanin" pitchFamily="2" charset="-78"/>
              </a:rPr>
              <a:t> در نوار قلب</a:t>
            </a:r>
            <a:endParaRPr lang="en-US" sz="2800">
              <a:cs typeface="B Nazanin" pitchFamily="2" charset="-78"/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4876800" y="3846513"/>
            <a:ext cx="3810000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fa-IR" sz="2800">
                <a:cs typeface="B Nazanin" pitchFamily="2" charset="-78"/>
              </a:rPr>
              <a:t>ویزیت کاردیولوژی</a:t>
            </a:r>
          </a:p>
          <a:p>
            <a:pPr algn="ctr" rtl="1" eaLnBrk="1" hangingPunct="1"/>
            <a:r>
              <a:rPr lang="fa-IR" sz="2800">
                <a:cs typeface="B Nazanin" pitchFamily="2" charset="-78"/>
              </a:rPr>
              <a:t> (فیبرینولیتیک / </a:t>
            </a:r>
            <a:r>
              <a:rPr lang="en-US" sz="2800">
                <a:cs typeface="B Nazanin" pitchFamily="2" charset="-78"/>
              </a:rPr>
              <a:t>PPCI</a:t>
            </a:r>
            <a:r>
              <a:rPr lang="fa-IR" sz="2800">
                <a:cs typeface="B Nazanin" pitchFamily="2" charset="-78"/>
              </a:rPr>
              <a:t>)</a:t>
            </a:r>
            <a:endParaRPr lang="en-US" sz="2800">
              <a:cs typeface="B Nazanin" pitchFamily="2" charset="-78"/>
            </a:endParaRP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228600" y="2690813"/>
            <a:ext cx="3810000" cy="47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1" eaLnBrk="1" hangingPunct="1"/>
            <a:r>
              <a:rPr lang="fa-IR" sz="2800"/>
              <a:t>ارزیابی </a:t>
            </a:r>
            <a:r>
              <a:rPr lang="en-US" sz="2800"/>
              <a:t>TIMI Risk Score</a:t>
            </a: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3352800" y="152400"/>
            <a:ext cx="27368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rtl="1"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  <a:cs typeface="B Nazanin" pitchFamily="2" charset="-78"/>
              </a:rPr>
              <a:t>Stable Patient</a:t>
            </a:r>
          </a:p>
        </p:txBody>
      </p:sp>
      <p:sp>
        <p:nvSpPr>
          <p:cNvPr id="6151" name="TextBox 9"/>
          <p:cNvSpPr txBox="1">
            <a:spLocks noChangeArrowheads="1"/>
          </p:cNvSpPr>
          <p:nvPr/>
        </p:nvSpPr>
        <p:spPr bwMode="auto">
          <a:xfrm>
            <a:off x="230188" y="3743325"/>
            <a:ext cx="15240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/>
              <a:t>0 or 1</a:t>
            </a:r>
          </a:p>
        </p:txBody>
      </p:sp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2057400" y="3743325"/>
            <a:ext cx="22098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/>
              <a:t>&lt;= 2</a:t>
            </a:r>
          </a:p>
        </p:txBody>
      </p:sp>
      <p:sp>
        <p:nvSpPr>
          <p:cNvPr id="6153" name="TextBox 11"/>
          <p:cNvSpPr txBox="1">
            <a:spLocks noChangeArrowheads="1"/>
          </p:cNvSpPr>
          <p:nvPr/>
        </p:nvSpPr>
        <p:spPr bwMode="auto">
          <a:xfrm>
            <a:off x="230188" y="4532313"/>
            <a:ext cx="1524000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/>
              <a:t>Low Risk</a:t>
            </a:r>
          </a:p>
        </p:txBody>
      </p:sp>
      <p:sp>
        <p:nvSpPr>
          <p:cNvPr id="6154" name="TextBox 12"/>
          <p:cNvSpPr txBox="1">
            <a:spLocks noChangeArrowheads="1"/>
          </p:cNvSpPr>
          <p:nvPr/>
        </p:nvSpPr>
        <p:spPr bwMode="auto">
          <a:xfrm>
            <a:off x="228600" y="5751513"/>
            <a:ext cx="1524000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a-IR" sz="2800">
                <a:cs typeface="B Nazanin" pitchFamily="2" charset="-78"/>
              </a:rPr>
              <a:t>پذیرش در </a:t>
            </a:r>
            <a:r>
              <a:rPr lang="en-US" sz="2800">
                <a:cs typeface="B Nazanin" pitchFamily="2" charset="-78"/>
              </a:rPr>
              <a:t>CP Unit</a:t>
            </a:r>
          </a:p>
        </p:txBody>
      </p:sp>
      <p:sp>
        <p:nvSpPr>
          <p:cNvPr id="6155" name="TextBox 13"/>
          <p:cNvSpPr txBox="1">
            <a:spLocks noChangeArrowheads="1"/>
          </p:cNvSpPr>
          <p:nvPr/>
        </p:nvSpPr>
        <p:spPr bwMode="auto">
          <a:xfrm>
            <a:off x="2057400" y="4800600"/>
            <a:ext cx="2149475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/>
              <a:t>Intermediate / High Risk</a:t>
            </a:r>
          </a:p>
        </p:txBody>
      </p:sp>
      <p:sp>
        <p:nvSpPr>
          <p:cNvPr id="6156" name="TextBox 14"/>
          <p:cNvSpPr txBox="1">
            <a:spLocks noChangeArrowheads="1"/>
          </p:cNvSpPr>
          <p:nvPr/>
        </p:nvSpPr>
        <p:spPr bwMode="auto">
          <a:xfrm>
            <a:off x="2057400" y="6181725"/>
            <a:ext cx="214947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fa-IR" sz="2800">
                <a:cs typeface="B Nazanin" pitchFamily="2" charset="-78"/>
              </a:rPr>
              <a:t>درمان </a:t>
            </a:r>
            <a:r>
              <a:rPr lang="en-US" sz="2800">
                <a:cs typeface="B Nazanin" pitchFamily="2" charset="-78"/>
              </a:rPr>
              <a:t>ACS</a:t>
            </a:r>
          </a:p>
        </p:txBody>
      </p:sp>
      <p:cxnSp>
        <p:nvCxnSpPr>
          <p:cNvPr id="6157" name="Elbow Connector 15"/>
          <p:cNvCxnSpPr>
            <a:cxnSpLocks noChangeShapeType="1"/>
            <a:stCxn id="6146" idx="2"/>
            <a:endCxn id="6147" idx="0"/>
          </p:cNvCxnSpPr>
          <p:nvPr/>
        </p:nvCxnSpPr>
        <p:spPr bwMode="auto">
          <a:xfrm rot="16200000" flipH="1">
            <a:off x="5919788" y="1812925"/>
            <a:ext cx="725487" cy="982663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8" name="Elbow Connector 17"/>
          <p:cNvCxnSpPr>
            <a:cxnSpLocks noChangeShapeType="1"/>
            <a:stCxn id="6147" idx="1"/>
            <a:endCxn id="6149" idx="3"/>
          </p:cNvCxnSpPr>
          <p:nvPr/>
        </p:nvCxnSpPr>
        <p:spPr bwMode="auto">
          <a:xfrm rot="10800000" flipV="1">
            <a:off x="4038600" y="2928938"/>
            <a:ext cx="830263" cy="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9" name="Elbow Connector 19"/>
          <p:cNvCxnSpPr>
            <a:cxnSpLocks noChangeShapeType="1"/>
            <a:stCxn id="6147" idx="2"/>
            <a:endCxn id="6148" idx="0"/>
          </p:cNvCxnSpPr>
          <p:nvPr/>
        </p:nvCxnSpPr>
        <p:spPr bwMode="auto">
          <a:xfrm rot="16200000" flipH="1">
            <a:off x="6450013" y="3514725"/>
            <a:ext cx="655638" cy="79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0" name="Straight Arrow Connector 23"/>
          <p:cNvCxnSpPr>
            <a:cxnSpLocks noChangeShapeType="1"/>
            <a:stCxn id="6149" idx="2"/>
            <a:endCxn id="6151" idx="0"/>
          </p:cNvCxnSpPr>
          <p:nvPr/>
        </p:nvCxnSpPr>
        <p:spPr bwMode="auto">
          <a:xfrm flipH="1">
            <a:off x="992188" y="3167063"/>
            <a:ext cx="1141412" cy="576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1" name="Straight Arrow Connector 25"/>
          <p:cNvCxnSpPr>
            <a:cxnSpLocks noChangeShapeType="1"/>
            <a:stCxn id="6149" idx="2"/>
            <a:endCxn id="6152" idx="0"/>
          </p:cNvCxnSpPr>
          <p:nvPr/>
        </p:nvCxnSpPr>
        <p:spPr bwMode="auto">
          <a:xfrm>
            <a:off x="2133600" y="3167063"/>
            <a:ext cx="1028700" cy="576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2" name="Straight Arrow Connector 27"/>
          <p:cNvCxnSpPr>
            <a:cxnSpLocks noChangeShapeType="1"/>
            <a:stCxn id="6151" idx="2"/>
            <a:endCxn id="6153" idx="0"/>
          </p:cNvCxnSpPr>
          <p:nvPr/>
        </p:nvCxnSpPr>
        <p:spPr bwMode="auto">
          <a:xfrm>
            <a:off x="992188" y="4267200"/>
            <a:ext cx="0" cy="2651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3" name="Straight Arrow Connector 29"/>
          <p:cNvCxnSpPr>
            <a:cxnSpLocks noChangeShapeType="1"/>
            <a:stCxn id="6153" idx="2"/>
            <a:endCxn id="6154" idx="0"/>
          </p:cNvCxnSpPr>
          <p:nvPr/>
        </p:nvCxnSpPr>
        <p:spPr bwMode="auto">
          <a:xfrm flipH="1">
            <a:off x="990600" y="5486400"/>
            <a:ext cx="1588" cy="2651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4" name="Straight Arrow Connector 7167"/>
          <p:cNvCxnSpPr>
            <a:cxnSpLocks noChangeShapeType="1"/>
            <a:stCxn id="6152" idx="2"/>
            <a:endCxn id="6155" idx="0"/>
          </p:cNvCxnSpPr>
          <p:nvPr/>
        </p:nvCxnSpPr>
        <p:spPr bwMode="auto">
          <a:xfrm flipH="1">
            <a:off x="3132138" y="4267200"/>
            <a:ext cx="30162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5" name="Straight Arrow Connector 7169"/>
          <p:cNvCxnSpPr>
            <a:cxnSpLocks noChangeShapeType="1"/>
            <a:stCxn id="6155" idx="2"/>
            <a:endCxn id="6156" idx="0"/>
          </p:cNvCxnSpPr>
          <p:nvPr/>
        </p:nvCxnSpPr>
        <p:spPr bwMode="auto">
          <a:xfrm>
            <a:off x="3132138" y="5754688"/>
            <a:ext cx="0" cy="4270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6" name="TextBox 7171"/>
          <p:cNvSpPr txBox="1">
            <a:spLocks noChangeArrowheads="1"/>
          </p:cNvSpPr>
          <p:nvPr/>
        </p:nvSpPr>
        <p:spPr bwMode="auto">
          <a:xfrm>
            <a:off x="6934200" y="2043113"/>
            <a:ext cx="76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fa-IR" sz="2800">
                <a:solidFill>
                  <a:srgbClr val="FFFF00"/>
                </a:solidFill>
                <a:cs typeface="B Nazanin" pitchFamily="2" charset="-78"/>
              </a:rPr>
              <a:t>بلی</a:t>
            </a:r>
            <a:endParaRPr lang="en-US" sz="280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71938" y="2428875"/>
            <a:ext cx="76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sz="2800" dirty="0">
                <a:solidFill>
                  <a:schemeClr val="tx2">
                    <a:lumMod val="60000"/>
                    <a:lumOff val="40000"/>
                  </a:schemeClr>
                </a:solidFill>
                <a:cs typeface="B Nazanin" pitchFamily="2" charset="-78"/>
              </a:rPr>
              <a:t>خیر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cs typeface="B Nazanin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34200" y="3255963"/>
            <a:ext cx="762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sz="2800" dirty="0">
                <a:solidFill>
                  <a:schemeClr val="tx2">
                    <a:lumMod val="60000"/>
                    <a:lumOff val="40000"/>
                  </a:schemeClr>
                </a:solidFill>
                <a:cs typeface="B Nazanin" pitchFamily="2" charset="-78"/>
              </a:rPr>
              <a:t>بلی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cs typeface="B Nazanin" pitchFamily="2" charset="-78"/>
            </a:endParaRPr>
          </a:p>
        </p:txBody>
      </p:sp>
      <p:cxnSp>
        <p:nvCxnSpPr>
          <p:cNvPr id="6169" name="Straight Arrow Connector 7173"/>
          <p:cNvCxnSpPr>
            <a:cxnSpLocks noChangeShapeType="1"/>
            <a:stCxn id="6146" idx="1"/>
          </p:cNvCxnSpPr>
          <p:nvPr/>
        </p:nvCxnSpPr>
        <p:spPr bwMode="auto">
          <a:xfrm flipH="1" flipV="1">
            <a:off x="1371600" y="1463675"/>
            <a:ext cx="16002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70" name="TextBox 40"/>
          <p:cNvSpPr txBox="1">
            <a:spLocks noChangeArrowheads="1"/>
          </p:cNvSpPr>
          <p:nvPr/>
        </p:nvSpPr>
        <p:spPr bwMode="auto">
          <a:xfrm>
            <a:off x="1868488" y="884238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fa-IR" sz="2800">
                <a:solidFill>
                  <a:srgbClr val="FFFF00"/>
                </a:solidFill>
                <a:cs typeface="B Nazanin" pitchFamily="2" charset="-78"/>
              </a:rPr>
              <a:t>خیر</a:t>
            </a:r>
            <a:endParaRPr lang="en-US" sz="280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6171" name="TextBox 41"/>
          <p:cNvSpPr txBox="1">
            <a:spLocks noChangeArrowheads="1"/>
          </p:cNvSpPr>
          <p:nvPr/>
        </p:nvSpPr>
        <p:spPr bwMode="auto">
          <a:xfrm>
            <a:off x="228600" y="1203325"/>
            <a:ext cx="11255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fa-IR" sz="2800">
                <a:cs typeface="B Nazanin" pitchFamily="2" charset="-78"/>
              </a:rPr>
              <a:t>الگوریتم 2</a:t>
            </a:r>
            <a:endParaRPr lang="en-US" sz="2800">
              <a:cs typeface="B Nazanin" pitchFamily="2" charset="-7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3352800" y="152400"/>
            <a:ext cx="27368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rtl="1"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  <a:cs typeface="B Nazanin" pitchFamily="2" charset="-78"/>
              </a:rPr>
              <a:t>Stable Patient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990600"/>
            <a:ext cx="643255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3352800" y="152400"/>
            <a:ext cx="27368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rtl="1"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  <a:cs typeface="B Nazanin" pitchFamily="2" charset="-78"/>
              </a:rPr>
              <a:t>Stable Patient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228725"/>
            <a:ext cx="657225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3352800" y="152400"/>
            <a:ext cx="27368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rtl="1"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  <a:cs typeface="B Nazanin" pitchFamily="2" charset="-78"/>
              </a:rPr>
              <a:t>Stable Patient</a:t>
            </a:r>
          </a:p>
        </p:txBody>
      </p:sp>
      <p:sp>
        <p:nvSpPr>
          <p:cNvPr id="9219" name="TextBox 41"/>
          <p:cNvSpPr txBox="1">
            <a:spLocks noChangeArrowheads="1"/>
          </p:cNvSpPr>
          <p:nvPr/>
        </p:nvSpPr>
        <p:spPr bwMode="auto">
          <a:xfrm>
            <a:off x="7162800" y="1203325"/>
            <a:ext cx="13541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fa-IR" sz="2800">
                <a:cs typeface="B Nazanin" pitchFamily="2" charset="-78"/>
              </a:rPr>
              <a:t>الگوریتم 2</a:t>
            </a:r>
            <a:endParaRPr lang="en-US" sz="2800">
              <a:cs typeface="B Nazanin" pitchFamily="2" charset="-78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57200" y="1447800"/>
            <a:ext cx="1354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en-US" sz="2800">
                <a:cs typeface="B Nazanin" pitchFamily="2" charset="-78"/>
              </a:rPr>
              <a:t>CXRay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836863" y="1450975"/>
            <a:ext cx="19256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en-US" sz="2800">
                <a:cs typeface="B Nazanin" pitchFamily="2" charset="-78"/>
              </a:rPr>
              <a:t>Diagnostic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971800" y="2286000"/>
            <a:ext cx="2344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en-US" sz="2800">
                <a:cs typeface="B Nazanin" pitchFamily="2" charset="-78"/>
              </a:rPr>
              <a:t>Nondiagnostic</a:t>
            </a:r>
          </a:p>
        </p:txBody>
      </p:sp>
      <p:cxnSp>
        <p:nvCxnSpPr>
          <p:cNvPr id="19" name="Straight Arrow Connector 18"/>
          <p:cNvCxnSpPr>
            <a:cxnSpLocks noChangeShapeType="1"/>
            <a:stCxn id="29" idx="3"/>
            <a:endCxn id="31" idx="1"/>
          </p:cNvCxnSpPr>
          <p:nvPr/>
        </p:nvCxnSpPr>
        <p:spPr bwMode="auto">
          <a:xfrm>
            <a:off x="1811338" y="1709738"/>
            <a:ext cx="1025525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  <a:stCxn id="29" idx="3"/>
            <a:endCxn id="43" idx="1"/>
          </p:cNvCxnSpPr>
          <p:nvPr/>
        </p:nvCxnSpPr>
        <p:spPr bwMode="auto">
          <a:xfrm>
            <a:off x="1811338" y="1709738"/>
            <a:ext cx="1160462" cy="838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3352800" y="152400"/>
            <a:ext cx="27368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rtl="1"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  <a:cs typeface="B Nazanin" pitchFamily="2" charset="-78"/>
              </a:rPr>
              <a:t>Stable Patient</a:t>
            </a:r>
          </a:p>
        </p:txBody>
      </p:sp>
      <p:sp>
        <p:nvSpPr>
          <p:cNvPr id="9219" name="TextBox 41"/>
          <p:cNvSpPr txBox="1">
            <a:spLocks noChangeArrowheads="1"/>
          </p:cNvSpPr>
          <p:nvPr/>
        </p:nvSpPr>
        <p:spPr bwMode="auto">
          <a:xfrm>
            <a:off x="7162800" y="1203325"/>
            <a:ext cx="13541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fa-IR" sz="2800">
                <a:cs typeface="B Nazanin" pitchFamily="2" charset="-78"/>
              </a:rPr>
              <a:t>الگوریتم 2</a:t>
            </a:r>
            <a:endParaRPr lang="en-US" sz="2800">
              <a:cs typeface="B Nazanin" pitchFamily="2" charset="-78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57200" y="1486694"/>
            <a:ext cx="19256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en-US" sz="2800" dirty="0">
                <a:cs typeface="B Nazanin" pitchFamily="2" charset="-78"/>
              </a:rPr>
              <a:t>Diagnostic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676400" y="2978150"/>
            <a:ext cx="2813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en-US" sz="2800" dirty="0">
                <a:cs typeface="B Nazanin" pitchFamily="2" charset="-78"/>
              </a:rPr>
              <a:t>2- Pneumothorax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752600" y="3646488"/>
            <a:ext cx="23447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cs typeface="B Nazanin" pitchFamily="2" charset="-78"/>
              </a:rPr>
              <a:t>3- Widened Mediastinum,  Aortic knob prominent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539875" y="2286000"/>
            <a:ext cx="3787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en-US" sz="2800">
                <a:cs typeface="B Nazanin" pitchFamily="2" charset="-78"/>
              </a:rPr>
              <a:t>1- Pneumonia / COPD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132388" y="2947988"/>
            <a:ext cx="3429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cs typeface="B Nazanin" pitchFamily="2" charset="-78"/>
              </a:rPr>
              <a:t>sudden onset severe sharp or tearing pain at onset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32250" y="4176713"/>
            <a:ext cx="455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/>
              <a:t>&amp;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137150" y="4889500"/>
            <a:ext cx="3429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cs typeface="B Nazanin" pitchFamily="2" charset="-78"/>
              </a:rPr>
              <a:t>Pulse or BP discrepancy</a:t>
            </a:r>
            <a:endParaRPr lang="en-US" sz="2800"/>
          </a:p>
        </p:txBody>
      </p:sp>
      <p:sp>
        <p:nvSpPr>
          <p:cNvPr id="9" name="Left Brace 8"/>
          <p:cNvSpPr>
            <a:spLocks/>
          </p:cNvSpPr>
          <p:nvPr/>
        </p:nvSpPr>
        <p:spPr bwMode="auto">
          <a:xfrm>
            <a:off x="4624388" y="3024188"/>
            <a:ext cx="703262" cy="2819400"/>
          </a:xfrm>
          <a:prstGeom prst="leftBrace">
            <a:avLst>
              <a:gd name="adj1" fmla="val 8334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175250" y="4329113"/>
            <a:ext cx="760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/>
              <a:t>or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685925" y="5943600"/>
            <a:ext cx="3038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en-US" sz="2800">
                <a:cs typeface="B Nazanin" pitchFamily="2" charset="-78"/>
              </a:rPr>
              <a:t>4- Evidence of HF 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57200" y="4292600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 eaLnBrk="1" hangingPunct="1"/>
            <a:r>
              <a:rPr lang="en-US" sz="2800">
                <a:cs typeface="B Nazanin" pitchFamily="2" charset="-78"/>
              </a:rPr>
              <a:t>AD</a:t>
            </a:r>
          </a:p>
        </p:txBody>
      </p:sp>
    </p:spTree>
    <p:extLst>
      <p:ext uri="{BB962C8B-B14F-4D97-AF65-F5344CB8AC3E}">
        <p14:creationId xmlns:p14="http://schemas.microsoft.com/office/powerpoint/2010/main" val="33366587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2789238" y="152400"/>
            <a:ext cx="33004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rtl="1"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  <a:cs typeface="B Nazanin" pitchFamily="2" charset="-78"/>
              </a:rPr>
              <a:t>UnStable Patient</a:t>
            </a:r>
          </a:p>
        </p:txBody>
      </p:sp>
      <p:pic>
        <p:nvPicPr>
          <p:cNvPr id="10243" name="Picture 3" descr="dissection CX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9342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1881</TotalTime>
  <Words>502</Words>
  <Application>Microsoft Office PowerPoint</Application>
  <PresentationFormat>On-screen Show (4:3)</PresentationFormat>
  <Paragraphs>131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Pulse</vt:lpstr>
      <vt:lpstr>Emergency Department Approach to Chest Pain</vt:lpstr>
      <vt:lpstr>Emergency Department Approach to Chest Pain</vt:lpstr>
      <vt:lpstr>Emergency Department Approach to Chest Pain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CP Unit</vt:lpstr>
      <vt:lpstr>CP Unit</vt:lpstr>
      <vt:lpstr>CP Unit</vt:lpstr>
      <vt:lpstr>Unstable Patient with CP</vt:lpstr>
      <vt:lpstr>Unstable Patient with CP</vt:lpstr>
      <vt:lpstr>درمان ACS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SUPRAVENTRICULAR TACHYCARDIA</dc:title>
  <dc:creator>z</dc:creator>
  <cp:lastModifiedBy>Windows User</cp:lastModifiedBy>
  <cp:revision>89</cp:revision>
  <dcterms:created xsi:type="dcterms:W3CDTF">2006-04-04T03:57:10Z</dcterms:created>
  <dcterms:modified xsi:type="dcterms:W3CDTF">2018-08-20T18:23:22Z</dcterms:modified>
</cp:coreProperties>
</file>